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8"/>
  </p:notesMasterIdLst>
  <p:sldIdLst>
    <p:sldId id="256" r:id="rId2"/>
    <p:sldId id="510" r:id="rId3"/>
    <p:sldId id="536" r:id="rId4"/>
    <p:sldId id="259" r:id="rId5"/>
    <p:sldId id="533" r:id="rId6"/>
    <p:sldId id="545" r:id="rId7"/>
    <p:sldId id="549" r:id="rId8"/>
    <p:sldId id="550" r:id="rId9"/>
    <p:sldId id="551" r:id="rId10"/>
    <p:sldId id="552" r:id="rId11"/>
    <p:sldId id="553" r:id="rId12"/>
    <p:sldId id="554" r:id="rId13"/>
    <p:sldId id="561" r:id="rId14"/>
    <p:sldId id="562" r:id="rId15"/>
    <p:sldId id="563" r:id="rId16"/>
    <p:sldId id="556" r:id="rId17"/>
    <p:sldId id="343" r:id="rId18"/>
    <p:sldId id="558" r:id="rId19"/>
    <p:sldId id="560" r:id="rId20"/>
    <p:sldId id="299" r:id="rId21"/>
    <p:sldId id="542" r:id="rId22"/>
    <p:sldId id="540" r:id="rId23"/>
    <p:sldId id="541" r:id="rId24"/>
    <p:sldId id="557" r:id="rId25"/>
    <p:sldId id="300" r:id="rId26"/>
    <p:sldId id="564" r:id="rId27"/>
    <p:sldId id="565" r:id="rId28"/>
    <p:sldId id="566" r:id="rId29"/>
    <p:sldId id="567" r:id="rId30"/>
    <p:sldId id="543" r:id="rId31"/>
    <p:sldId id="544" r:id="rId32"/>
    <p:sldId id="535" r:id="rId33"/>
    <p:sldId id="546" r:id="rId34"/>
    <p:sldId id="534" r:id="rId35"/>
    <p:sldId id="539" r:id="rId36"/>
    <p:sldId id="538" r:id="rId37"/>
    <p:sldId id="525" r:id="rId38"/>
    <p:sldId id="481" r:id="rId39"/>
    <p:sldId id="482" r:id="rId40"/>
    <p:sldId id="483" r:id="rId41"/>
    <p:sldId id="494" r:id="rId42"/>
    <p:sldId id="488" r:id="rId43"/>
    <p:sldId id="526" r:id="rId44"/>
    <p:sldId id="547" r:id="rId45"/>
    <p:sldId id="548" r:id="rId46"/>
    <p:sldId id="55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44"/>
    <p:restoredTop sz="68508"/>
  </p:normalViewPr>
  <p:slideViewPr>
    <p:cSldViewPr snapToObjects="1">
      <p:cViewPr varScale="1">
        <p:scale>
          <a:sx n="76" d="100"/>
          <a:sy n="76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07D8153B-D026-0043-8441-9800073E46E5}"/>
    <pc:docChg chg="custSel modSld">
      <pc:chgData name="Tom Ristenpart" userId="44426604_tp_dropbox" providerId="OAuth2" clId="{07D8153B-D026-0043-8441-9800073E46E5}" dt="2019-01-30T20:20:54.182" v="1" actId="7634"/>
      <pc:docMkLst>
        <pc:docMk/>
      </pc:docMkLst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510508125" sldId="510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510508125" sldId="510"/>
            <ac:inkMk id="5" creationId="{B41DF611-1023-1444-BA64-27322E9B05B6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queries, security fails trivially, so restrict to a single query for now. Can do in game or by limiting types of adversaries considered</a:t>
            </a:r>
          </a:p>
          <a:p>
            <a:endParaRPr lang="en-US" dirty="0"/>
          </a:p>
          <a:p>
            <a:r>
              <a:rPr lang="en-US" dirty="0"/>
              <a:t>For any single-query </a:t>
            </a:r>
            <a:r>
              <a:rPr lang="en-US" dirty="0" err="1"/>
              <a:t>otIND</a:t>
            </a:r>
            <a:r>
              <a:rPr lang="en-US" dirty="0"/>
              <a:t> adversaries, can show that  Adv(A) = 0</a:t>
            </a:r>
          </a:p>
          <a:p>
            <a:endParaRPr lang="en-US" dirty="0"/>
          </a:p>
          <a:p>
            <a:r>
              <a:rPr lang="en-US" dirty="0"/>
              <a:t>Prove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990600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6903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we find linear approximation of an </a:t>
            </a:r>
            <a:r>
              <a:rPr lang="en-US" sz="2800" dirty="0" err="1"/>
              <a:t>SBox</a:t>
            </a:r>
            <a:r>
              <a:rPr lang="en-US" sz="2800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9A1E03-90CA-5A45-A58F-A591DE579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2B4814-64EA-2443-88C1-C82A15897D5F}"/>
              </a:ext>
            </a:extLst>
          </p:cNvPr>
          <p:cNvSpPr txBox="1"/>
          <p:nvPr/>
        </p:nvSpPr>
        <p:spPr>
          <a:xfrm>
            <a:off x="56388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Number of possible </a:t>
            </a:r>
            <a:r>
              <a:rPr lang="en-US" sz="2800" dirty="0" err="1"/>
              <a:t>S</a:t>
            </a:r>
            <a:r>
              <a:rPr lang="en-US" sz="2800" baseline="-25000" dirty="0" err="1"/>
              <a:t>x</a:t>
            </a:r>
            <a:r>
              <a:rPr lang="en-US" sz="2800" dirty="0"/>
              <a:t> , </a:t>
            </a:r>
            <a:r>
              <a:rPr lang="en-US" sz="2800" dirty="0" err="1"/>
              <a:t>S</a:t>
            </a:r>
            <a:r>
              <a:rPr lang="en-US" sz="2800" baseline="-25000" dirty="0" err="1"/>
              <a:t>y</a:t>
            </a:r>
            <a:r>
              <a:rPr lang="en-US" sz="2800" dirty="0"/>
              <a:t> 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6DD29-5F51-584A-8F98-568EF3F644C5}"/>
              </a:ext>
            </a:extLst>
          </p:cNvPr>
          <p:cNvSpPr txBox="1"/>
          <p:nvPr/>
        </p:nvSpPr>
        <p:spPr>
          <a:xfrm>
            <a:off x="493776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 x 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842BD-C7C0-614A-9F0C-1163BAE548C9}"/>
              </a:ext>
            </a:extLst>
          </p:cNvPr>
          <p:cNvSpPr txBox="1"/>
          <p:nvPr/>
        </p:nvSpPr>
        <p:spPr>
          <a:xfrm>
            <a:off x="563881" y="32867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Directly compute bias of each possible </a:t>
            </a:r>
            <a:r>
              <a:rPr lang="en-US" sz="2800" dirty="0" err="1"/>
              <a:t>S</a:t>
            </a:r>
            <a:r>
              <a:rPr lang="en-US" sz="2800" baseline="-25000" dirty="0" err="1"/>
              <a:t>x</a:t>
            </a:r>
            <a:r>
              <a:rPr lang="en-US" sz="2800" dirty="0"/>
              <a:t> , </a:t>
            </a:r>
            <a:r>
              <a:rPr lang="en-US" sz="2800" dirty="0" err="1"/>
              <a:t>S</a:t>
            </a:r>
            <a:r>
              <a:rPr lang="en-US" sz="2800" baseline="-25000" dirty="0" err="1"/>
              <a:t>y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F8482-B468-5D4A-B729-7765492BCAF6}"/>
              </a:ext>
            </a:extLst>
          </p:cNvPr>
          <p:cNvSpPr txBox="1"/>
          <p:nvPr/>
        </p:nvSpPr>
        <p:spPr>
          <a:xfrm>
            <a:off x="944881" y="3820180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# of X for which</a:t>
            </a:r>
          </a:p>
          <a:p>
            <a:r>
              <a:rPr lang="en-US" sz="2800" dirty="0"/>
              <a:t>Subtract 32 to get bias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61AA17-B900-494D-AFFB-88A0EF29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376852"/>
            <a:ext cx="5595619" cy="680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35C79-AE40-8A4E-B885-0C72F63C9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962400"/>
            <a:ext cx="3060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AB84-5CCE-C142-98E3-2CD8FDFE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52197-441D-B746-B198-90899BE3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42" y="334160"/>
            <a:ext cx="6746358" cy="6523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9129B-E918-E643-A4EE-4D6A1BC77339}"/>
              </a:ext>
            </a:extLst>
          </p:cNvPr>
          <p:cNvSpPr txBox="1"/>
          <p:nvPr/>
        </p:nvSpPr>
        <p:spPr>
          <a:xfrm>
            <a:off x="392988" y="3368040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</a:t>
            </a:r>
            <a:r>
              <a:rPr lang="en-US" sz="2000" baseline="-25000" dirty="0" err="1"/>
              <a:t>x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4FCC7-D611-3B48-BD98-53D045A4611D}"/>
              </a:ext>
            </a:extLst>
          </p:cNvPr>
          <p:cNvSpPr txBox="1"/>
          <p:nvPr/>
        </p:nvSpPr>
        <p:spPr>
          <a:xfrm>
            <a:off x="4202988" y="0"/>
            <a:ext cx="377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</a:t>
            </a:r>
            <a:r>
              <a:rPr lang="en-US" sz="2000" baseline="-25000" dirty="0" err="1"/>
              <a:t>y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01D3E-5C62-6541-8CFF-BAE9C86DB1BA}"/>
              </a:ext>
            </a:extLst>
          </p:cNvPr>
          <p:cNvSpPr/>
          <p:nvPr/>
        </p:nvSpPr>
        <p:spPr>
          <a:xfrm>
            <a:off x="9354104" y="1981200"/>
            <a:ext cx="1244600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Sbox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1060E-2878-8C4C-A99B-60A832622C51}"/>
              </a:ext>
            </a:extLst>
          </p:cNvPr>
          <p:cNvSpPr txBox="1"/>
          <p:nvPr/>
        </p:nvSpPr>
        <p:spPr>
          <a:xfrm>
            <a:off x="8458200" y="1143000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X[1]  X[2]  X[3]  X[4]  X[5]  X[6]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8488C-DBFD-6841-A7B5-86554D703754}"/>
              </a:ext>
            </a:extLst>
          </p:cNvPr>
          <p:cNvSpPr txBox="1"/>
          <p:nvPr/>
        </p:nvSpPr>
        <p:spPr>
          <a:xfrm>
            <a:off x="8984787" y="3212068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Y[1]  Y[2]  Y[3]  Y[4]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07F035-6661-CB4A-8B80-5336FC1CCF64}"/>
              </a:ext>
            </a:extLst>
          </p:cNvPr>
          <p:cNvCxnSpPr/>
          <p:nvPr/>
        </p:nvCxnSpPr>
        <p:spPr>
          <a:xfrm flipH="1">
            <a:off x="9976404" y="1512332"/>
            <a:ext cx="1" cy="468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BFE95B-0204-0D4B-B73B-EDBF7AF9D357}"/>
              </a:ext>
            </a:extLst>
          </p:cNvPr>
          <p:cNvCxnSpPr>
            <a:cxnSpLocks/>
          </p:cNvCxnSpPr>
          <p:nvPr/>
        </p:nvCxnSpPr>
        <p:spPr>
          <a:xfrm flipH="1">
            <a:off x="9973051" y="2819400"/>
            <a:ext cx="6706" cy="392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2DCFA44-64C5-F04C-A143-711AFEF2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709" y="4050268"/>
            <a:ext cx="3517900" cy="279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1B85C0-AE0D-2047-B200-99B4CFCD3396}"/>
              </a:ext>
            </a:extLst>
          </p:cNvPr>
          <p:cNvSpPr txBox="1"/>
          <p:nvPr/>
        </p:nvSpPr>
        <p:spPr>
          <a:xfrm>
            <a:off x="8991600" y="4828674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 / 64 times!</a:t>
            </a:r>
          </a:p>
        </p:txBody>
      </p:sp>
    </p:spTree>
    <p:extLst>
      <p:ext uri="{BB962C8B-B14F-4D97-AF65-F5344CB8AC3E}">
        <p14:creationId xmlns:p14="http://schemas.microsoft.com/office/powerpoint/2010/main" val="306721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we find linear approximation of S-Box?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9A1E03-90CA-5A45-A58F-A591DE579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2B4814-64EA-2443-88C1-C82A15897D5F}"/>
              </a:ext>
            </a:extLst>
          </p:cNvPr>
          <p:cNvSpPr txBox="1"/>
          <p:nvPr/>
        </p:nvSpPr>
        <p:spPr>
          <a:xfrm>
            <a:off x="56388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Number of possible S</a:t>
            </a:r>
            <a:r>
              <a:rPr lang="en-US" sz="2800" baseline="-25000" dirty="0"/>
              <a:t>0</a:t>
            </a:r>
            <a:r>
              <a:rPr lang="en-US" sz="2800" dirty="0"/>
              <a:t> , S</a:t>
            </a:r>
            <a:r>
              <a:rPr lang="en-US" sz="2800" baseline="-25000" dirty="0"/>
              <a:t>1</a:t>
            </a:r>
            <a:r>
              <a:rPr lang="en-US" sz="2800" dirty="0"/>
              <a:t> 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6DD29-5F51-584A-8F98-568EF3F644C5}"/>
              </a:ext>
            </a:extLst>
          </p:cNvPr>
          <p:cNvSpPr txBox="1"/>
          <p:nvPr/>
        </p:nvSpPr>
        <p:spPr>
          <a:xfrm>
            <a:off x="493776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 x 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842BD-C7C0-614A-9F0C-1163BAE548C9}"/>
              </a:ext>
            </a:extLst>
          </p:cNvPr>
          <p:cNvSpPr txBox="1"/>
          <p:nvPr/>
        </p:nvSpPr>
        <p:spPr>
          <a:xfrm>
            <a:off x="563881" y="32867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Directly compute bias of each possible S</a:t>
            </a:r>
            <a:r>
              <a:rPr lang="en-US" sz="2800" baseline="-25000" dirty="0"/>
              <a:t>0</a:t>
            </a:r>
            <a:r>
              <a:rPr lang="en-US" sz="2800" dirty="0"/>
              <a:t> , S</a:t>
            </a:r>
            <a:r>
              <a:rPr lang="en-US" sz="2800" baseline="-25000" dirty="0"/>
              <a:t>1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F8482-B468-5D4A-B729-7765492BCAF6}"/>
              </a:ext>
            </a:extLst>
          </p:cNvPr>
          <p:cNvSpPr txBox="1"/>
          <p:nvPr/>
        </p:nvSpPr>
        <p:spPr>
          <a:xfrm>
            <a:off x="944881" y="3820180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# of X for which</a:t>
            </a:r>
          </a:p>
          <a:p>
            <a:r>
              <a:rPr lang="en-US" sz="2800" dirty="0"/>
              <a:t>minus 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0EAF1-9FD7-3B47-8A38-469611CB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987820"/>
            <a:ext cx="3035300" cy="279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66436F-F489-7249-9C7A-3A44152B50B8}"/>
              </a:ext>
            </a:extLst>
          </p:cNvPr>
          <p:cNvSpPr txBox="1"/>
          <p:nvPr/>
        </p:nvSpPr>
        <p:spPr>
          <a:xfrm>
            <a:off x="586025" y="4680317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</a:t>
            </a:r>
            <a:r>
              <a:rPr lang="en-US" sz="2800" dirty="0" err="1"/>
              <a:t>Sbox</a:t>
            </a:r>
            <a:r>
              <a:rPr lang="en-US" sz="2800" dirty="0"/>
              <a:t> approximation within full round function to get </a:t>
            </a:r>
            <a:r>
              <a:rPr lang="en-US" sz="2800" b="1" i="1" dirty="0"/>
              <a:t>one-round linear </a:t>
            </a:r>
            <a:r>
              <a:rPr lang="en-US" sz="2800" b="1" i="1" dirty="0" err="1"/>
              <a:t>approx</a:t>
            </a:r>
            <a:r>
              <a:rPr lang="en-US" sz="2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0410E-6893-B844-A443-2F834229C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43" y="5714999"/>
            <a:ext cx="7026357" cy="6413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286ED4-614D-9346-88F3-C50A8C3CF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" y="1376852"/>
            <a:ext cx="5595619" cy="68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4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19811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21920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18097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1693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28574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16382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33329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27233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29329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3400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334501" y="5686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51A46-EE56-9445-8F99-CD627B90AE6D}"/>
              </a:ext>
            </a:extLst>
          </p:cNvPr>
          <p:cNvSpPr txBox="1"/>
          <p:nvPr/>
        </p:nvSpPr>
        <p:spPr>
          <a:xfrm>
            <a:off x="609599" y="12954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linear approximations for different rounds together, to get function of known values and key bits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80D6F3-72FF-B249-9BA2-A1DB15CFA9C6}"/>
              </a:ext>
            </a:extLst>
          </p:cNvPr>
          <p:cNvSpPr txBox="1"/>
          <p:nvPr/>
        </p:nvSpPr>
        <p:spPr>
          <a:xfrm>
            <a:off x="593643" y="2281535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Additive combination of different linear approximations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1CA734-43D4-F14A-B18A-7ED6901F69BD}"/>
              </a:ext>
            </a:extLst>
          </p:cNvPr>
          <p:cNvSpPr txBox="1"/>
          <p:nvPr/>
        </p:nvSpPr>
        <p:spPr>
          <a:xfrm>
            <a:off x="609600" y="28956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“Piling up” heuristic:  calculate bias across multiple rounds by heuristically treating round estimators as independent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B460A9-E666-DE45-BE98-243D7E70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8300"/>
            <a:ext cx="7734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938467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76468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767017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650721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181476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595567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22902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16806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1890173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K16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2357735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184045" y="568646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L16              R16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Recovering many key bits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51A46-EE56-9445-8F99-CD627B90AE6D}"/>
              </a:ext>
            </a:extLst>
          </p:cNvPr>
          <p:cNvSpPr txBox="1"/>
          <p:nvPr/>
        </p:nvSpPr>
        <p:spPr>
          <a:xfrm>
            <a:off x="609599" y="1295400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a linear approximation of 15 rounds. Let Y</a:t>
            </a:r>
            <a:r>
              <a:rPr lang="en-US" sz="2400" baseline="-25000" dirty="0"/>
              <a:t>15 </a:t>
            </a:r>
            <a:r>
              <a:rPr lang="en-US" sz="2400" dirty="0"/>
              <a:t>= L15 || R15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80D6F3-72FF-B249-9BA2-A1DB15CFA9C6}"/>
              </a:ext>
            </a:extLst>
          </p:cNvPr>
          <p:cNvSpPr txBox="1"/>
          <p:nvPr/>
        </p:nvSpPr>
        <p:spPr>
          <a:xfrm>
            <a:off x="593643" y="2593538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Partially decrypt last round – subset of K16 key bits used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D94429-13B0-E04F-ADE2-97B0DE496451}"/>
              </a:ext>
            </a:extLst>
          </p:cNvPr>
          <p:cNvSpPr/>
          <p:nvPr/>
        </p:nvSpPr>
        <p:spPr>
          <a:xfrm>
            <a:off x="9173833" y="3409080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L15              R15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197A40-E80D-2E4C-9118-4216054499B2}"/>
              </a:ext>
            </a:extLst>
          </p:cNvPr>
          <p:cNvSpPr txBox="1"/>
          <p:nvPr/>
        </p:nvSpPr>
        <p:spPr>
          <a:xfrm rot="5400000">
            <a:off x="9417645" y="2850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6C20D-225B-D745-96D3-A92799E5C17A}"/>
              </a:ext>
            </a:extLst>
          </p:cNvPr>
          <p:cNvSpPr txBox="1"/>
          <p:nvPr/>
        </p:nvSpPr>
        <p:spPr>
          <a:xfrm rot="5400000">
            <a:off x="10723224" y="285733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056D0-B831-1248-BBAC-68907775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16" y="1814766"/>
            <a:ext cx="5254584" cy="639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8FC179-73FA-BF45-99AA-CA992E86354B}"/>
                  </a:ext>
                </a:extLst>
              </p:cNvPr>
              <p:cNvSpPr txBox="1"/>
              <p:nvPr/>
            </p:nvSpPr>
            <p:spPr>
              <a:xfrm>
                <a:off x="593643" y="3231286"/>
                <a:ext cx="801695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correct K16 bits, 			  will equal zero for either ½+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or ½-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fraction of M,Y</a:t>
                </a:r>
                <a:r>
                  <a:rPr lang="en-US" sz="2400" baseline="-25000" dirty="0"/>
                  <a:t>15</a:t>
                </a:r>
                <a:r>
                  <a:rPr lang="en-US" sz="2400" dirty="0"/>
                  <a:t> pairs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incorrect K16 bits,			       will equal zero for closer to ½ of M,Y</a:t>
                </a:r>
                <a:r>
                  <a:rPr lang="en-US" sz="2400" baseline="-25000" dirty="0"/>
                  <a:t>15</a:t>
                </a:r>
                <a:r>
                  <a:rPr lang="en-US" sz="2400" dirty="0"/>
                  <a:t> pairs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8FC179-73FA-BF45-99AA-CA992E863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43" y="3231286"/>
                <a:ext cx="8016957" cy="1938992"/>
              </a:xfrm>
              <a:prstGeom prst="rect">
                <a:avLst/>
              </a:prstGeom>
              <a:blipFill>
                <a:blip r:embed="rId3"/>
                <a:stretch>
                  <a:fillRect l="-1108" t="-1948" r="-633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905864B-9F06-EC4B-8D1D-D6B6F6810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352624"/>
            <a:ext cx="1955800" cy="279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023DC23-3B68-2347-9ECE-5D071D162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21" y="4406899"/>
            <a:ext cx="1955800" cy="279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10883AA-5F94-B140-9ED6-1230BFF51477}"/>
              </a:ext>
            </a:extLst>
          </p:cNvPr>
          <p:cNvSpPr txBox="1"/>
          <p:nvPr/>
        </p:nvSpPr>
        <p:spPr>
          <a:xfrm>
            <a:off x="609599" y="5461174"/>
            <a:ext cx="8016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Gives maximum-likelihood estimator of subset of K16 bits</a:t>
            </a:r>
          </a:p>
          <a:p>
            <a:r>
              <a:rPr lang="en-US" sz="2400" dirty="0"/>
              <a:t>Similar approach for 1</a:t>
            </a:r>
            <a:r>
              <a:rPr lang="en-US" sz="2400" baseline="30000" dirty="0"/>
              <a:t>st</a:t>
            </a:r>
            <a:r>
              <a:rPr lang="en-US" sz="2400" dirty="0"/>
              <a:t> round, w/ estimator of last r-1 rounds</a:t>
            </a:r>
          </a:p>
          <a:p>
            <a:r>
              <a:rPr lang="en-US" sz="2400" dirty="0"/>
              <a:t>Combine this approach with brute-force of remaining key bits</a:t>
            </a:r>
          </a:p>
        </p:txBody>
      </p:sp>
    </p:spTree>
    <p:extLst>
      <p:ext uri="{BB962C8B-B14F-4D97-AF65-F5344CB8AC3E}">
        <p14:creationId xmlns:p14="http://schemas.microsoft.com/office/powerpoint/2010/main" val="18121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938467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76468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767017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650721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181476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595567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22902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16806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1890173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K16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2357735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184045" y="568646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L16              R16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Recovering many key bits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D94429-13B0-E04F-ADE2-97B0DE496451}"/>
              </a:ext>
            </a:extLst>
          </p:cNvPr>
          <p:cNvSpPr/>
          <p:nvPr/>
        </p:nvSpPr>
        <p:spPr>
          <a:xfrm>
            <a:off x="9173833" y="3409080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L15              R15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197A40-E80D-2E4C-9118-4216054499B2}"/>
              </a:ext>
            </a:extLst>
          </p:cNvPr>
          <p:cNvSpPr txBox="1"/>
          <p:nvPr/>
        </p:nvSpPr>
        <p:spPr>
          <a:xfrm rot="5400000">
            <a:off x="9417645" y="2850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6C20D-225B-D745-96D3-A92799E5C17A}"/>
              </a:ext>
            </a:extLst>
          </p:cNvPr>
          <p:cNvSpPr txBox="1"/>
          <p:nvPr/>
        </p:nvSpPr>
        <p:spPr>
          <a:xfrm rot="5400000">
            <a:off x="10723224" y="285733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51AC9D-A3C2-C343-844D-6DE4597720E1}"/>
              </a:ext>
            </a:extLst>
          </p:cNvPr>
          <p:cNvSpPr txBox="1"/>
          <p:nvPr/>
        </p:nvSpPr>
        <p:spPr>
          <a:xfrm>
            <a:off x="770022" y="1828800"/>
            <a:ext cx="75341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Breaks 8-round DES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</a:t>
            </a:r>
            <a:r>
              <a:rPr lang="en-US" sz="2800" baseline="30000" dirty="0"/>
              <a:t>21  </a:t>
            </a:r>
            <a:r>
              <a:rPr lang="en-US" sz="2800" dirty="0"/>
              <a:t>known plaintext/ciphertext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40 seconds of 1992 computation time (66 </a:t>
            </a:r>
            <a:r>
              <a:rPr lang="en-US" sz="2800" dirty="0" err="1"/>
              <a:t>Mhz</a:t>
            </a:r>
            <a:r>
              <a:rPr lang="en-US" sz="2800" dirty="0"/>
              <a:t>!)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8D22C9-A03F-1C46-AA91-603C413A8BCE}"/>
              </a:ext>
            </a:extLst>
          </p:cNvPr>
          <p:cNvSpPr txBox="1"/>
          <p:nvPr/>
        </p:nvSpPr>
        <p:spPr>
          <a:xfrm>
            <a:off x="762000" y="3872805"/>
            <a:ext cx="7307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Breaks 16-round DES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</a:t>
            </a:r>
            <a:r>
              <a:rPr lang="en-US" sz="2800" baseline="30000" dirty="0"/>
              <a:t>43  </a:t>
            </a:r>
            <a:r>
              <a:rPr lang="en-US" sz="2800" dirty="0"/>
              <a:t>known plaintext/ciphertext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~2</a:t>
            </a:r>
            <a:r>
              <a:rPr lang="en-US" sz="2800" baseline="30000" dirty="0"/>
              <a:t>41 </a:t>
            </a:r>
            <a:r>
              <a:rPr lang="en-US" sz="2800" dirty="0"/>
              <a:t> DES computations in expectation</a:t>
            </a:r>
          </a:p>
        </p:txBody>
      </p:sp>
    </p:spTree>
    <p:extLst>
      <p:ext uri="{BB962C8B-B14F-4D97-AF65-F5344CB8AC3E}">
        <p14:creationId xmlns:p14="http://schemas.microsoft.com/office/powerpoint/2010/main" val="377420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Differential cryptanalysis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9601200" y="685800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/>
              <a:t>Biham</a:t>
            </a:r>
            <a:r>
              <a:rPr lang="en-US" sz="2000" dirty="0"/>
              <a:t>, Shamir 1990]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Look for weaknesses based on pairs of inputs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2148986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4071610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F54853-18A0-444F-BCEB-794368913068}"/>
                  </a:ext>
                </a:extLst>
              </p:cNvPr>
              <p:cNvSpPr/>
              <p:nvPr/>
            </p:nvSpPr>
            <p:spPr>
              <a:xfrm>
                <a:off x="609600" y="3342144"/>
                <a:ext cx="8458499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Analyze S-boxes to find differentials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x</a:t>
                </a:r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y </a:t>
                </a:r>
                <a:r>
                  <a:rPr lang="en-US" sz="2800" dirty="0"/>
                  <a:t>such that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y</a:t>
                </a:r>
                <a:r>
                  <a:rPr lang="en-US" sz="2800" dirty="0"/>
                  <a:t> = </a:t>
                </a:r>
                <a:r>
                  <a:rPr lang="en-US" sz="2800" dirty="0" err="1"/>
                  <a:t>Sbox</a:t>
                </a:r>
                <a:r>
                  <a:rPr lang="en-US" sz="2800" dirty="0"/>
                  <a:t>( X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x</a:t>
                </a:r>
                <a:r>
                  <a:rPr lang="en-US" sz="2800" dirty="0"/>
                  <a:t>) + </a:t>
                </a:r>
                <a:r>
                  <a:rPr lang="en-US" sz="2800" dirty="0" err="1"/>
                  <a:t>Sbox</a:t>
                </a:r>
                <a:r>
                  <a:rPr lang="en-US" sz="2800" dirty="0"/>
                  <a:t>(X)                     </a:t>
                </a:r>
              </a:p>
              <a:p>
                <a:r>
                  <a:rPr lang="en-US" sz="2800" dirty="0"/>
                  <a:t>      holds with high probability over random choice of X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Piece together compatible differentials across rounds, providing </a:t>
                </a:r>
                <a:r>
                  <a:rPr lang="en-US" sz="2800" i="1" dirty="0"/>
                  <a:t>differential characteristics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F54853-18A0-444F-BCEB-794368913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342144"/>
                <a:ext cx="8458499" cy="2246769"/>
              </a:xfrm>
              <a:prstGeom prst="rect">
                <a:avLst/>
              </a:prstGeom>
              <a:blipFill>
                <a:blip r:embed="rId2"/>
                <a:stretch>
                  <a:fillRect l="-1351" t="-2247" r="-1652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E451A5-EA0F-7143-9917-1B0F44F5FF62}"/>
                  </a:ext>
                </a:extLst>
              </p:cNvPr>
              <p:cNvSpPr txBox="1"/>
              <p:nvPr/>
            </p:nvSpPr>
            <p:spPr>
              <a:xfrm>
                <a:off x="2438400" y="1854775"/>
                <a:ext cx="38523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C</a:t>
                </a:r>
                <a:r>
                  <a:rPr lang="en-US" sz="2800" dirty="0"/>
                  <a:t> = E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( M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m</a:t>
                </a:r>
                <a:r>
                  <a:rPr lang="en-US" sz="2800" dirty="0"/>
                  <a:t>) + E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(M)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E451A5-EA0F-7143-9917-1B0F44F5F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854775"/>
                <a:ext cx="3852337" cy="523220"/>
              </a:xfrm>
              <a:prstGeom prst="rect">
                <a:avLst/>
              </a:prstGeom>
              <a:blipFill>
                <a:blip r:embed="rId3"/>
                <a:stretch>
                  <a:fillRect l="-2640" t="-9524" r="-231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5EB462-F96E-EA4D-9B06-2358152A818A}"/>
                  </a:ext>
                </a:extLst>
              </p:cNvPr>
              <p:cNvSpPr txBox="1"/>
              <p:nvPr/>
            </p:nvSpPr>
            <p:spPr>
              <a:xfrm>
                <a:off x="563881" y="2499264"/>
                <a:ext cx="9688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Find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C</a:t>
                </a:r>
                <a:r>
                  <a:rPr lang="en-US" sz="2800" dirty="0"/>
                  <a:t> holds with high probability (over choice of M)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5EB462-F96E-EA4D-9B06-2358152A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1" y="2499264"/>
                <a:ext cx="9688568" cy="523220"/>
              </a:xfrm>
              <a:prstGeom prst="rect">
                <a:avLst/>
              </a:prstGeom>
              <a:blipFill>
                <a:blip r:embed="rId4"/>
                <a:stretch>
                  <a:fillRect l="-117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C595D24-4544-4F45-B1D8-9630B41D417A}"/>
              </a:ext>
            </a:extLst>
          </p:cNvPr>
          <p:cNvSpPr txBox="1"/>
          <p:nvPr/>
        </p:nvSpPr>
        <p:spPr>
          <a:xfrm>
            <a:off x="609600" y="5867400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Leads to </a:t>
            </a:r>
            <a:r>
              <a:rPr lang="en-US" sz="2800" b="1" i="1" dirty="0"/>
              <a:t>chosen plaintext attack</a:t>
            </a:r>
          </a:p>
        </p:txBody>
      </p:sp>
    </p:spTree>
    <p:extLst>
      <p:ext uri="{BB962C8B-B14F-4D97-AF65-F5344CB8AC3E}">
        <p14:creationId xmlns:p14="http://schemas.microsoft.com/office/powerpoint/2010/main" val="201994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attacks against 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72415"/>
              </p:ext>
            </p:extLst>
          </p:nvPr>
        </p:nvGraphicFramePr>
        <p:xfrm>
          <a:off x="914400" y="1488441"/>
          <a:ext cx="10668000" cy="3083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Attack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Biham</a:t>
                      </a:r>
                      <a:r>
                        <a:rPr lang="en-US" dirty="0"/>
                        <a:t>, Shamir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Chosen plaintexts,</a:t>
                      </a:r>
                      <a:r>
                        <a:rPr lang="en-US" baseline="0" dirty="0"/>
                        <a:t> recovers key (differential cryptanalysis)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47</a:t>
                      </a:r>
                      <a:r>
                        <a:rPr lang="en-US" baseline="0" dirty="0"/>
                        <a:t> plaintext, </a:t>
                      </a:r>
                      <a:r>
                        <a:rPr lang="en-US" baseline="0" dirty="0" err="1"/>
                        <a:t>ciphertext</a:t>
                      </a:r>
                      <a:r>
                        <a:rPr lang="en-US" baseline="0" dirty="0"/>
                        <a:t>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Matsui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 plaintexts, recovers key (linear cryptanalysis)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sz="2000" baseline="30000" dirty="0"/>
                        <a:t>43 </a:t>
                      </a:r>
                      <a:r>
                        <a:rPr lang="en-US" sz="2000" baseline="0" dirty="0"/>
                        <a:t>plaintext, ciphertext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377788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DESCHALL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56/4</a:t>
                      </a:r>
                      <a:r>
                        <a:rPr lang="en-US" baseline="0" dirty="0"/>
                        <a:t> DES computations</a:t>
                      </a:r>
                    </a:p>
                    <a:p>
                      <a:r>
                        <a:rPr lang="en-US" baseline="0" dirty="0"/>
                        <a:t>41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EFF </a:t>
                      </a:r>
                      <a:r>
                        <a:rPr lang="en-US" dirty="0" err="1"/>
                        <a:t>Deepcrack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~4.5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Deepcrack</a:t>
                      </a:r>
                      <a:r>
                        <a:rPr lang="en-US" baseline="0" dirty="0"/>
                        <a:t> + DESCHALL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167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2DES and 3DES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026078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187443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06763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Increase key length by composing cipher with separate keys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12954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321802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EB462-F96E-EA4D-9B06-2358152A818A}"/>
              </a:ext>
            </a:extLst>
          </p:cNvPr>
          <p:cNvSpPr txBox="1"/>
          <p:nvPr/>
        </p:nvSpPr>
        <p:spPr>
          <a:xfrm>
            <a:off x="563881" y="2067580"/>
            <a:ext cx="7513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Security not as high as one would expect, due to </a:t>
            </a:r>
            <a:r>
              <a:rPr lang="en-US" sz="2800" b="1" i="1" dirty="0"/>
              <a:t>meet-in-the-middle attack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10598-B4DD-9846-8554-54B766D0AA43}"/>
              </a:ext>
            </a:extLst>
          </p:cNvPr>
          <p:cNvSpPr/>
          <p:nvPr/>
        </p:nvSpPr>
        <p:spPr>
          <a:xfrm>
            <a:off x="9982200" y="3941802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295378-44B5-5C41-B13B-3D120940A8B9}"/>
              </a:ext>
            </a:extLst>
          </p:cNvPr>
          <p:cNvCxnSpPr/>
          <p:nvPr/>
        </p:nvCxnSpPr>
        <p:spPr>
          <a:xfrm rot="5400000">
            <a:off x="10272394" y="37901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F3CFEF-D15B-FA4E-8ED1-38A1CBB50858}"/>
              </a:ext>
            </a:extLst>
          </p:cNvPr>
          <p:cNvCxnSpPr/>
          <p:nvPr/>
        </p:nvCxnSpPr>
        <p:spPr>
          <a:xfrm rot="5400000">
            <a:off x="10272394" y="4983360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87E0BD-D6E9-8140-93F2-FF74F50B507E}"/>
              </a:ext>
            </a:extLst>
          </p:cNvPr>
          <p:cNvSpPr/>
          <p:nvPr/>
        </p:nvSpPr>
        <p:spPr>
          <a:xfrm>
            <a:off x="10213580" y="5133748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0977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2DES and 3DES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1340278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118863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238183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Increase key length by composing cipher with separate keys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609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253222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EB462-F96E-EA4D-9B06-2358152A818A}"/>
              </a:ext>
            </a:extLst>
          </p:cNvPr>
          <p:cNvSpPr txBox="1"/>
          <p:nvPr/>
        </p:nvSpPr>
        <p:spPr>
          <a:xfrm>
            <a:off x="563881" y="2067580"/>
            <a:ext cx="7513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Security not as high as one would expect, due to </a:t>
            </a:r>
            <a:r>
              <a:rPr lang="en-US" sz="2800" b="1" i="1" dirty="0"/>
              <a:t>meet-in-the-middle attack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10598-B4DD-9846-8554-54B766D0AA43}"/>
              </a:ext>
            </a:extLst>
          </p:cNvPr>
          <p:cNvSpPr/>
          <p:nvPr/>
        </p:nvSpPr>
        <p:spPr>
          <a:xfrm>
            <a:off x="9982200" y="3256002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295378-44B5-5C41-B13B-3D120940A8B9}"/>
              </a:ext>
            </a:extLst>
          </p:cNvPr>
          <p:cNvCxnSpPr/>
          <p:nvPr/>
        </p:nvCxnSpPr>
        <p:spPr>
          <a:xfrm rot="5400000">
            <a:off x="10272394" y="3104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F3CFEF-D15B-FA4E-8ED1-38A1CBB50858}"/>
              </a:ext>
            </a:extLst>
          </p:cNvPr>
          <p:cNvCxnSpPr/>
          <p:nvPr/>
        </p:nvCxnSpPr>
        <p:spPr>
          <a:xfrm rot="5400000">
            <a:off x="10272394" y="4297560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87E0BD-D6E9-8140-93F2-FF74F50B507E}"/>
              </a:ext>
            </a:extLst>
          </p:cNvPr>
          <p:cNvSpPr/>
          <p:nvPr/>
        </p:nvSpPr>
        <p:spPr>
          <a:xfrm>
            <a:off x="10223198" y="4447948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Z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2610C2-C4A8-844F-B7F8-A9375884476B}"/>
              </a:ext>
            </a:extLst>
          </p:cNvPr>
          <p:cNvSpPr/>
          <p:nvPr/>
        </p:nvSpPr>
        <p:spPr>
          <a:xfrm>
            <a:off x="9982200" y="5161002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6A2A85-25E5-9C40-8D75-DB14771ABF22}"/>
              </a:ext>
            </a:extLst>
          </p:cNvPr>
          <p:cNvCxnSpPr/>
          <p:nvPr/>
        </p:nvCxnSpPr>
        <p:spPr>
          <a:xfrm rot="5400000">
            <a:off x="10272394" y="5009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B99528-BEF4-8D4D-BF6A-43E765BD587C}"/>
              </a:ext>
            </a:extLst>
          </p:cNvPr>
          <p:cNvCxnSpPr/>
          <p:nvPr/>
        </p:nvCxnSpPr>
        <p:spPr>
          <a:xfrm rot="5400000">
            <a:off x="10272394" y="6202560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9E47AEC-5675-8941-891E-1BA8E66F3C05}"/>
              </a:ext>
            </a:extLst>
          </p:cNvPr>
          <p:cNvSpPr/>
          <p:nvPr/>
        </p:nvSpPr>
        <p:spPr>
          <a:xfrm>
            <a:off x="10213580" y="6352948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2F626-E3CE-8645-97E4-5BBCEDDB7E83}"/>
              </a:ext>
            </a:extLst>
          </p:cNvPr>
          <p:cNvSpPr txBox="1"/>
          <p:nvPr/>
        </p:nvSpPr>
        <p:spPr>
          <a:xfrm>
            <a:off x="563881" y="4038600"/>
            <a:ext cx="751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Triple-DES provides 112-bits of security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66958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block ciphers and 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</a:t>
            </a:r>
          </a:p>
          <a:p>
            <a:pPr lvl="1"/>
            <a:r>
              <a:rPr lang="en-US" dirty="0"/>
              <a:t>Feistel network designs</a:t>
            </a:r>
          </a:p>
          <a:p>
            <a:pPr lvl="1"/>
            <a:r>
              <a:rPr lang="en-US" dirty="0"/>
              <a:t>Linear cryptanalysis</a:t>
            </a:r>
          </a:p>
          <a:p>
            <a:pPr lvl="1"/>
            <a:r>
              <a:rPr lang="en-US" dirty="0"/>
              <a:t>Differential cryptanalysis</a:t>
            </a:r>
          </a:p>
          <a:p>
            <a:r>
              <a:rPr lang="en-US" dirty="0"/>
              <a:t>2DES &amp; 3DES</a:t>
            </a:r>
          </a:p>
          <a:p>
            <a:pPr lvl="1"/>
            <a:r>
              <a:rPr lang="en-US" dirty="0"/>
              <a:t>Meet-in-the-middle (MITM) attacks</a:t>
            </a:r>
          </a:p>
          <a:p>
            <a:r>
              <a:rPr lang="en-US" dirty="0"/>
              <a:t> AES</a:t>
            </a:r>
          </a:p>
          <a:p>
            <a:pPr lvl="1"/>
            <a:r>
              <a:rPr lang="en-US" dirty="0"/>
              <a:t>Substitution permutation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0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AES competition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DC27C0AA-C33A-5545-991B-8C84668C3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4-year NIST competition to pick new cipher (1997-2000)</a:t>
            </a:r>
          </a:p>
          <a:p>
            <a:r>
              <a:rPr lang="en-US" dirty="0"/>
              <a:t>15 submissions</a:t>
            </a:r>
          </a:p>
          <a:p>
            <a:r>
              <a:rPr lang="en-US" dirty="0"/>
              <a:t>5 finalists</a:t>
            </a:r>
          </a:p>
          <a:p>
            <a:r>
              <a:rPr lang="en-US" dirty="0" err="1"/>
              <a:t>Rijndael</a:t>
            </a:r>
            <a:r>
              <a:rPr lang="en-US" dirty="0"/>
              <a:t> selected as winner</a:t>
            </a:r>
          </a:p>
          <a:p>
            <a:pPr lvl="1"/>
            <a:r>
              <a:rPr lang="en-US" dirty="0"/>
              <a:t>Joan Daemen</a:t>
            </a:r>
          </a:p>
          <a:p>
            <a:pPr lvl="1"/>
            <a:r>
              <a:rPr lang="en-US" dirty="0"/>
              <a:t>Vincent </a:t>
            </a:r>
            <a:r>
              <a:rPr lang="en-US" dirty="0" err="1"/>
              <a:t>Rijmen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36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Encryption Standard (AES)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66801" y="1443335"/>
            <a:ext cx="533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form of key-alternating cipher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66801" y="3512403"/>
            <a:ext cx="4392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Substitution-permutation design. </a:t>
            </a:r>
          </a:p>
          <a:p>
            <a:r>
              <a:rPr lang="en-US" sz="2400" dirty="0"/>
              <a:t>For k=128 uses 10 rounds of: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6801" y="4419481"/>
            <a:ext cx="5667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1) </a:t>
            </a:r>
            <a:r>
              <a:rPr lang="en-US" sz="2400" dirty="0" err="1"/>
              <a:t>SubBytes</a:t>
            </a:r>
            <a:r>
              <a:rPr lang="en-US" sz="2400" dirty="0"/>
              <a:t> (non-linear 8-bit S-boxes)</a:t>
            </a:r>
          </a:p>
          <a:p>
            <a:r>
              <a:rPr lang="en-US" sz="2400" dirty="0"/>
              <a:t>2) </a:t>
            </a:r>
            <a:r>
              <a:rPr lang="en-US" sz="2400" dirty="0" err="1"/>
              <a:t>ShiftRows</a:t>
            </a:r>
            <a:r>
              <a:rPr lang="en-US" sz="2400" dirty="0"/>
              <a:t> &amp; </a:t>
            </a:r>
            <a:r>
              <a:rPr lang="en-US" sz="2400" dirty="0" err="1"/>
              <a:t>MixCols</a:t>
            </a:r>
            <a:r>
              <a:rPr lang="en-US" sz="2400" dirty="0"/>
              <a:t> (linear permutation)</a:t>
            </a:r>
          </a:p>
          <a:p>
            <a:r>
              <a:rPr lang="en-US" sz="2400" dirty="0"/>
              <a:t>3) </a:t>
            </a:r>
            <a:r>
              <a:rPr lang="en-US" sz="2400" dirty="0" err="1"/>
              <a:t>XOR’ing</a:t>
            </a:r>
            <a:r>
              <a:rPr lang="en-US" sz="2400" dirty="0"/>
              <a:t> in a round key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819732" y="5345668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round skips </a:t>
            </a:r>
            <a:r>
              <a:rPr lang="en-US" dirty="0" err="1"/>
              <a:t>MixCols</a:t>
            </a:r>
            <a:r>
              <a:rPr lang="en-US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9EED69-BCF2-B945-9EB9-E73D5A7BB57A}"/>
              </a:ext>
            </a:extLst>
          </p:cNvPr>
          <p:cNvSpPr/>
          <p:nvPr/>
        </p:nvSpPr>
        <p:spPr>
          <a:xfrm>
            <a:off x="8737600" y="268450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5C88C5-C098-874F-A4C4-4D257002836D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67DDC4-9FF4-3A49-BC60-01E47210A2F3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44519-BC59-2940-8DCC-FCB5626C39AE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40472F-1142-BA49-85B3-56098786C40E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987C5AD-A21B-F044-8CBE-C3DC0FF160F6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F16F1E-87D2-A949-B4D4-E80D95F60C5A}"/>
              </a:ext>
            </a:extLst>
          </p:cNvPr>
          <p:cNvCxnSpPr>
            <a:cxnSpLocks/>
            <a:stCxn id="41" idx="1"/>
            <a:endCxn id="32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67AF79B-797A-F245-9E23-F343B9190113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2C23DD-8048-BE44-AFF1-EAE9B91CC29A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08592A8-3E79-CB45-9B8B-08B0B52AE3E4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E7A56F3-C227-F549-9D4A-BFE1F0D542D3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B1728-E776-EE4F-8734-C77E719744D5}"/>
              </a:ext>
            </a:extLst>
          </p:cNvPr>
          <p:cNvCxnSpPr>
            <a:cxnSpLocks/>
            <a:stCxn id="54" idx="1"/>
            <a:endCxn id="51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9CEC443-0759-1E48-813C-E16B3215EA0B}"/>
              </a:ext>
            </a:extLst>
          </p:cNvPr>
          <p:cNvSpPr/>
          <p:nvPr/>
        </p:nvSpPr>
        <p:spPr>
          <a:xfrm>
            <a:off x="9522063" y="56974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12C6F9-6F68-D440-ADC0-02AB6630B216}"/>
              </a:ext>
            </a:extLst>
          </p:cNvPr>
          <p:cNvCxnSpPr/>
          <p:nvPr/>
        </p:nvCxnSpPr>
        <p:spPr>
          <a:xfrm rot="5400000">
            <a:off x="9580007" y="61729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065608-A8B4-8144-8C82-F1528C940C67}"/>
              </a:ext>
            </a:extLst>
          </p:cNvPr>
          <p:cNvCxnSpPr/>
          <p:nvPr/>
        </p:nvCxnSpPr>
        <p:spPr>
          <a:xfrm rot="5400000">
            <a:off x="9580007" y="55633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3E06B1F-55E8-4747-9413-D9C29C744F4A}"/>
              </a:ext>
            </a:extLst>
          </p:cNvPr>
          <p:cNvSpPr/>
          <p:nvPr/>
        </p:nvSpPr>
        <p:spPr>
          <a:xfrm>
            <a:off x="10624742" y="56365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53A9EB-B77E-4C44-9D9D-82EC29905150}"/>
              </a:ext>
            </a:extLst>
          </p:cNvPr>
          <p:cNvCxnSpPr>
            <a:cxnSpLocks/>
            <a:stCxn id="61" idx="1"/>
            <a:endCxn id="58" idx="6"/>
          </p:cNvCxnSpPr>
          <p:nvPr/>
        </p:nvCxnSpPr>
        <p:spPr>
          <a:xfrm flipH="1">
            <a:off x="9903063" y="58674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7D521F0-EB76-8946-A81E-B1EC51CAC1C4}"/>
              </a:ext>
            </a:extLst>
          </p:cNvPr>
          <p:cNvSpPr txBox="1"/>
          <p:nvPr/>
        </p:nvSpPr>
        <p:spPr>
          <a:xfrm rot="5400000">
            <a:off x="9580224" y="6279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A59C94-6B8D-6245-A2FE-F88AF958C55F}"/>
              </a:ext>
            </a:extLst>
          </p:cNvPr>
          <p:cNvSpPr/>
          <p:nvPr/>
        </p:nvSpPr>
        <p:spPr>
          <a:xfrm>
            <a:off x="8737600" y="304800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0EA51AE-8695-B349-B167-33FD3C1958BC}"/>
              </a:ext>
            </a:extLst>
          </p:cNvPr>
          <p:cNvSpPr txBox="1"/>
          <p:nvPr/>
        </p:nvSpPr>
        <p:spPr>
          <a:xfrm>
            <a:off x="1981199" y="1944469"/>
            <a:ext cx="2313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128</a:t>
            </a:r>
          </a:p>
          <a:p>
            <a:r>
              <a:rPr lang="en-US" sz="2400" dirty="0"/>
              <a:t>k = 128, 192, 256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453341-4D46-8E45-BE0E-509A46232CFF}"/>
              </a:ext>
            </a:extLst>
          </p:cNvPr>
          <p:cNvSpPr txBox="1"/>
          <p:nvPr/>
        </p:nvSpPr>
        <p:spPr>
          <a:xfrm>
            <a:off x="1905000" y="2782669"/>
            <a:ext cx="543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keys for k=128:</a:t>
            </a:r>
          </a:p>
          <a:p>
            <a:r>
              <a:rPr lang="en-US" dirty="0"/>
              <a:t>340,282,366,920,938,463,463,374,607,431,768,211,456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70CD0DB-EA5A-2D45-B791-F91E42C98CD8}"/>
              </a:ext>
            </a:extLst>
          </p:cNvPr>
          <p:cNvSpPr/>
          <p:nvPr/>
        </p:nvSpPr>
        <p:spPr>
          <a:xfrm>
            <a:off x="8737600" y="458156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50C93-A4AE-9348-BB14-D86255A6CB32}"/>
              </a:ext>
            </a:extLst>
          </p:cNvPr>
          <p:cNvSpPr/>
          <p:nvPr/>
        </p:nvSpPr>
        <p:spPr>
          <a:xfrm>
            <a:off x="8737600" y="494506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330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 block cipher designs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71E1C-C3CD-7047-B73B-C2F298782D1D}"/>
              </a:ext>
            </a:extLst>
          </p:cNvPr>
          <p:cNvSpPr txBox="1"/>
          <p:nvPr/>
        </p:nvSpPr>
        <p:spPr>
          <a:xfrm>
            <a:off x="4521506" y="2007890"/>
            <a:ext cx="1915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Feistel</a:t>
            </a:r>
          </a:p>
          <a:p>
            <a:r>
              <a:rPr lang="en-US" sz="2400" dirty="0"/>
              <a:t>F is a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1EBB4-63C9-3F45-AAB3-B30E622D3921}"/>
              </a:ext>
            </a:extLst>
          </p:cNvPr>
          <p:cNvSpPr/>
          <p:nvPr/>
        </p:nvSpPr>
        <p:spPr>
          <a:xfrm>
            <a:off x="2228517" y="20573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7F51A3-330E-FF42-84CC-08B2ABB56B8B}"/>
              </a:ext>
            </a:extLst>
          </p:cNvPr>
          <p:cNvSpPr/>
          <p:nvPr/>
        </p:nvSpPr>
        <p:spPr>
          <a:xfrm>
            <a:off x="1066800" y="129540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5ACD82-C1C0-6A43-9F19-F60459989EE0}"/>
              </a:ext>
            </a:extLst>
          </p:cNvPr>
          <p:cNvCxnSpPr>
            <a:endCxn id="8" idx="0"/>
          </p:cNvCxnSpPr>
          <p:nvPr/>
        </p:nvCxnSpPr>
        <p:spPr>
          <a:xfrm rot="5400000">
            <a:off x="2438861" y="18859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8FBFE5-94EA-BA49-835F-6B220E4CD787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1260551" y="17696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297B1AC-E17B-B14A-9328-04E847C78AC0}"/>
              </a:ext>
            </a:extLst>
          </p:cNvPr>
          <p:cNvSpPr/>
          <p:nvPr/>
        </p:nvSpPr>
        <p:spPr>
          <a:xfrm>
            <a:off x="2419017" y="29336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43023B-26CE-6D4A-9FB2-347394A250D1}"/>
              </a:ext>
            </a:extLst>
          </p:cNvPr>
          <p:cNvCxnSpPr/>
          <p:nvPr/>
        </p:nvCxnSpPr>
        <p:spPr>
          <a:xfrm rot="10800000" flipV="1">
            <a:off x="1352217" y="17144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BE9AED-6772-844F-B1BA-BF4A8F01ACED}"/>
              </a:ext>
            </a:extLst>
          </p:cNvPr>
          <p:cNvCxnSpPr/>
          <p:nvPr/>
        </p:nvCxnSpPr>
        <p:spPr>
          <a:xfrm rot="5400000">
            <a:off x="2476961" y="34091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E5C97D-E1FB-9942-8C61-C76751644A1B}"/>
              </a:ext>
            </a:extLst>
          </p:cNvPr>
          <p:cNvCxnSpPr/>
          <p:nvPr/>
        </p:nvCxnSpPr>
        <p:spPr>
          <a:xfrm rot="5400000">
            <a:off x="2476961" y="27995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28A06-3F03-C841-93AA-DD69D9BCD1BC}"/>
              </a:ext>
            </a:extLst>
          </p:cNvPr>
          <p:cNvCxnSpPr/>
          <p:nvPr/>
        </p:nvCxnSpPr>
        <p:spPr>
          <a:xfrm rot="5400000">
            <a:off x="856123" y="30091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04D04-47B8-CD47-B5E2-0E367A2A59A2}"/>
              </a:ext>
            </a:extLst>
          </p:cNvPr>
          <p:cNvSpPr/>
          <p:nvPr/>
        </p:nvSpPr>
        <p:spPr>
          <a:xfrm>
            <a:off x="2228517" y="43052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201F2-CC8F-A849-8604-9C8319737877}"/>
              </a:ext>
            </a:extLst>
          </p:cNvPr>
          <p:cNvCxnSpPr>
            <a:endCxn id="17" idx="0"/>
          </p:cNvCxnSpPr>
          <p:nvPr/>
        </p:nvCxnSpPr>
        <p:spPr>
          <a:xfrm rot="5400000">
            <a:off x="2438861" y="41338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A09F2C-99D6-B844-B0B8-2F267891311A}"/>
              </a:ext>
            </a:extLst>
          </p:cNvPr>
          <p:cNvCxnSpPr>
            <a:endCxn id="20" idx="1"/>
          </p:cNvCxnSpPr>
          <p:nvPr/>
        </p:nvCxnSpPr>
        <p:spPr>
          <a:xfrm rot="16200000" flipH="1">
            <a:off x="1260551" y="40175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8EBB4F5-D56E-CB44-A120-433F381B0877}"/>
              </a:ext>
            </a:extLst>
          </p:cNvPr>
          <p:cNvSpPr/>
          <p:nvPr/>
        </p:nvSpPr>
        <p:spPr>
          <a:xfrm>
            <a:off x="2419017" y="51815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B63CAC-A2A9-FB48-8F10-808033BFB555}"/>
              </a:ext>
            </a:extLst>
          </p:cNvPr>
          <p:cNvCxnSpPr/>
          <p:nvPr/>
        </p:nvCxnSpPr>
        <p:spPr>
          <a:xfrm rot="10800000" flipV="1">
            <a:off x="1352217" y="39623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3FFD9B-B4F0-6145-B542-37341BCBF321}"/>
              </a:ext>
            </a:extLst>
          </p:cNvPr>
          <p:cNvCxnSpPr/>
          <p:nvPr/>
        </p:nvCxnSpPr>
        <p:spPr>
          <a:xfrm rot="5400000">
            <a:off x="2476961" y="5657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C6B88C-39C1-344A-B4BA-95813369DC22}"/>
              </a:ext>
            </a:extLst>
          </p:cNvPr>
          <p:cNvCxnSpPr/>
          <p:nvPr/>
        </p:nvCxnSpPr>
        <p:spPr>
          <a:xfrm rot="5400000">
            <a:off x="2476961" y="50474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01096E-6A8D-E540-B12C-457CA9F2EF4F}"/>
              </a:ext>
            </a:extLst>
          </p:cNvPr>
          <p:cNvCxnSpPr/>
          <p:nvPr/>
        </p:nvCxnSpPr>
        <p:spPr>
          <a:xfrm rot="5400000">
            <a:off x="856123" y="52570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9DA5C87-0B16-5548-A626-3EA3D0C7B3E4}"/>
              </a:ext>
            </a:extLst>
          </p:cNvPr>
          <p:cNvSpPr txBox="1"/>
          <p:nvPr/>
        </p:nvSpPr>
        <p:spPr>
          <a:xfrm rot="5400000">
            <a:off x="1206761" y="61965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CF0B1D-915D-B542-B63D-C002853F558D}"/>
              </a:ext>
            </a:extLst>
          </p:cNvPr>
          <p:cNvSpPr txBox="1"/>
          <p:nvPr/>
        </p:nvSpPr>
        <p:spPr>
          <a:xfrm rot="5400000">
            <a:off x="2512340" y="62033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A6FA86-CAF6-594E-AF9A-4E8D68EBCC53}"/>
              </a:ext>
            </a:extLst>
          </p:cNvPr>
          <p:cNvSpPr/>
          <p:nvPr/>
        </p:nvSpPr>
        <p:spPr>
          <a:xfrm>
            <a:off x="1113406" y="34766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48E144-D85A-064B-91B7-E19FEAF052F0}"/>
              </a:ext>
            </a:extLst>
          </p:cNvPr>
          <p:cNvSpPr/>
          <p:nvPr/>
        </p:nvSpPr>
        <p:spPr>
          <a:xfrm>
            <a:off x="1123618" y="57626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A458F7-ADB9-9C41-8451-6DBCBBA81D99}"/>
              </a:ext>
            </a:extLst>
          </p:cNvPr>
          <p:cNvSpPr txBox="1"/>
          <p:nvPr/>
        </p:nvSpPr>
        <p:spPr>
          <a:xfrm>
            <a:off x="4702892" y="3644205"/>
            <a:ext cx="34735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Key-alternating</a:t>
            </a:r>
          </a:p>
          <a:p>
            <a:r>
              <a:rPr lang="en-US" sz="2400" dirty="0"/>
              <a:t>ciphers </a:t>
            </a:r>
          </a:p>
          <a:p>
            <a:r>
              <a:rPr lang="en-US" sz="2400" dirty="0"/>
              <a:t>- P is a permutation</a:t>
            </a:r>
          </a:p>
          <a:p>
            <a:r>
              <a:rPr lang="en-US" sz="2400" dirty="0"/>
              <a:t>- “Iterated Even-Mansour”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1D6D88-6C5C-4C49-AA7E-558BC990AFFF}"/>
              </a:ext>
            </a:extLst>
          </p:cNvPr>
          <p:cNvSpPr/>
          <p:nvPr/>
        </p:nvSpPr>
        <p:spPr>
          <a:xfrm>
            <a:off x="8737600" y="2684502"/>
            <a:ext cx="1930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E23E01-E52D-8B40-AF7C-CE06EF18A52C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E9B168C-45DC-7744-8BAF-1478945AF4B4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5E9589-1EDE-7C41-A0CD-677F90AFA3A3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A67B89-68B6-7D43-8308-CFB8A614CA41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7EDE27-3DB4-1745-A8BF-1B55D3EE4ABC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327ED2-22E9-AF4C-BFE8-7102F9DEDBE9}"/>
              </a:ext>
            </a:extLst>
          </p:cNvPr>
          <p:cNvCxnSpPr>
            <a:cxnSpLocks/>
            <a:stCxn id="36" idx="1"/>
            <a:endCxn id="33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5843007-7F74-3249-A44D-E7CD19390886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12F57B-46CC-3A4C-A6BC-9372EC94EF38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AF81FEE-6356-7540-B88B-F66E2F2A7F05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D1311F4-1E02-694D-AFA6-2BFAD097FFD4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4936F05-D67D-304B-9FD1-627329569970}"/>
              </a:ext>
            </a:extLst>
          </p:cNvPr>
          <p:cNvCxnSpPr>
            <a:cxnSpLocks/>
            <a:stCxn id="45" idx="1"/>
            <a:endCxn id="42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E8B31-6F5E-A547-850A-0A2A2EFAD1EF}"/>
              </a:ext>
            </a:extLst>
          </p:cNvPr>
          <p:cNvSpPr/>
          <p:nvPr/>
        </p:nvSpPr>
        <p:spPr>
          <a:xfrm>
            <a:off x="8740655" y="4495800"/>
            <a:ext cx="1930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7749C17-3CA3-514C-B3AF-3A9EEE38768B}"/>
              </a:ext>
            </a:extLst>
          </p:cNvPr>
          <p:cNvSpPr/>
          <p:nvPr/>
        </p:nvSpPr>
        <p:spPr>
          <a:xfrm>
            <a:off x="9522063" y="56974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346E4CC-BFD4-B84E-92D8-53D33F7EB72F}"/>
              </a:ext>
            </a:extLst>
          </p:cNvPr>
          <p:cNvCxnSpPr/>
          <p:nvPr/>
        </p:nvCxnSpPr>
        <p:spPr>
          <a:xfrm rot="5400000">
            <a:off x="9580007" y="61729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308276-A71E-6B47-8C40-099B2ADA738E}"/>
              </a:ext>
            </a:extLst>
          </p:cNvPr>
          <p:cNvCxnSpPr/>
          <p:nvPr/>
        </p:nvCxnSpPr>
        <p:spPr>
          <a:xfrm rot="5400000">
            <a:off x="9580007" y="55633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B249FFB-4176-944D-B635-9FB144ED8B46}"/>
              </a:ext>
            </a:extLst>
          </p:cNvPr>
          <p:cNvSpPr/>
          <p:nvPr/>
        </p:nvSpPr>
        <p:spPr>
          <a:xfrm>
            <a:off x="10624742" y="56365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58FE50-7837-2B44-A8F2-3E078ED2906A}"/>
              </a:ext>
            </a:extLst>
          </p:cNvPr>
          <p:cNvCxnSpPr>
            <a:cxnSpLocks/>
            <a:stCxn id="63" idx="1"/>
            <a:endCxn id="60" idx="6"/>
          </p:cNvCxnSpPr>
          <p:nvPr/>
        </p:nvCxnSpPr>
        <p:spPr>
          <a:xfrm flipH="1">
            <a:off x="9903063" y="58674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2885B99-5278-6145-99DB-57F72AD5A4F1}"/>
              </a:ext>
            </a:extLst>
          </p:cNvPr>
          <p:cNvSpPr txBox="1"/>
          <p:nvPr/>
        </p:nvSpPr>
        <p:spPr>
          <a:xfrm rot="5400000">
            <a:off x="9580224" y="6279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66" name="Right Brace 65">
            <a:extLst>
              <a:ext uri="{FF2B5EF4-FFF2-40B4-BE49-F238E27FC236}">
                <a16:creationId xmlns:a16="http://schemas.microsoft.com/office/drawing/2014/main" id="{EEC6EE2F-43C7-5849-A7D4-1A58A773DFB0}"/>
              </a:ext>
            </a:extLst>
          </p:cNvPr>
          <p:cNvSpPr/>
          <p:nvPr/>
        </p:nvSpPr>
        <p:spPr>
          <a:xfrm>
            <a:off x="3352800" y="1417638"/>
            <a:ext cx="1143000" cy="5257110"/>
          </a:xfrm>
          <a:prstGeom prst="rightBrace">
            <a:avLst>
              <a:gd name="adj1" fmla="val 31000"/>
              <a:gd name="adj2" fmla="val 1666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68CFE02A-F6A4-0546-B011-7E96282F0EBA}"/>
              </a:ext>
            </a:extLst>
          </p:cNvPr>
          <p:cNvSpPr/>
          <p:nvPr/>
        </p:nvSpPr>
        <p:spPr>
          <a:xfrm rot="10800000">
            <a:off x="7620000" y="1447800"/>
            <a:ext cx="1143000" cy="5257110"/>
          </a:xfrm>
          <a:prstGeom prst="rightBrace">
            <a:avLst>
              <a:gd name="adj1" fmla="val 31000"/>
              <a:gd name="adj2" fmla="val 5173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8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Key-alternating ciphers: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1D6D88-6C5C-4C49-AA7E-558BC990AFFF}"/>
              </a:ext>
            </a:extLst>
          </p:cNvPr>
          <p:cNvSpPr/>
          <p:nvPr/>
        </p:nvSpPr>
        <p:spPr>
          <a:xfrm>
            <a:off x="8737600" y="2684502"/>
            <a:ext cx="1930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E23E01-E52D-8B40-AF7C-CE06EF18A52C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E9B168C-45DC-7744-8BAF-1478945AF4B4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5E9589-1EDE-7C41-A0CD-677F90AFA3A3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A67B89-68B6-7D43-8308-CFB8A614CA41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7EDE27-3DB4-1745-A8BF-1B55D3EE4ABC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327ED2-22E9-AF4C-BFE8-7102F9DEDBE9}"/>
              </a:ext>
            </a:extLst>
          </p:cNvPr>
          <p:cNvCxnSpPr>
            <a:cxnSpLocks/>
            <a:stCxn id="36" idx="1"/>
            <a:endCxn id="33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5843007-7F74-3249-A44D-E7CD19390886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12F57B-46CC-3A4C-A6BC-9372EC94EF38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AF81FEE-6356-7540-B88B-F66E2F2A7F05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D1311F4-1E02-694D-AFA6-2BFAD097FFD4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4936F05-D67D-304B-9FD1-627329569970}"/>
              </a:ext>
            </a:extLst>
          </p:cNvPr>
          <p:cNvCxnSpPr>
            <a:cxnSpLocks/>
            <a:stCxn id="45" idx="1"/>
            <a:endCxn id="42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98FAE23-5880-AE4E-A7AA-0AB67971170B}"/>
              </a:ext>
            </a:extLst>
          </p:cNvPr>
          <p:cNvSpPr txBox="1"/>
          <p:nvPr/>
        </p:nvSpPr>
        <p:spPr>
          <a:xfrm>
            <a:off x="609600" y="1447800"/>
            <a:ext cx="501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analyze in a model where P is modeled as a random permutation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DDC136-F9AF-DA47-9814-AB34A9AEC335}"/>
              </a:ext>
            </a:extLst>
          </p:cNvPr>
          <p:cNvSpPr txBox="1"/>
          <p:nvPr/>
        </p:nvSpPr>
        <p:spPr>
          <a:xfrm>
            <a:off x="609600" y="2598003"/>
            <a:ext cx="501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example of an </a:t>
            </a:r>
            <a:r>
              <a:rPr lang="en-US" sz="2400" b="1" i="1" dirty="0"/>
              <a:t>idealized model</a:t>
            </a:r>
          </a:p>
          <a:p>
            <a:r>
              <a:rPr lang="en-US" sz="2400" dirty="0"/>
              <a:t>Add P oracle to PRF1 and PRF0 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9056D-BB03-1B4F-8A99-D5ADDB818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038600"/>
            <a:ext cx="3513353" cy="6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7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Encryption Standard (AES)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9EED69-BCF2-B945-9EB9-E73D5A7BB57A}"/>
              </a:ext>
            </a:extLst>
          </p:cNvPr>
          <p:cNvSpPr/>
          <p:nvPr/>
        </p:nvSpPr>
        <p:spPr>
          <a:xfrm>
            <a:off x="8737600" y="268450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5C88C5-C098-874F-A4C4-4D257002836D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67DDC4-9FF4-3A49-BC60-01E47210A2F3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44519-BC59-2940-8DCC-FCB5626C39AE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40472F-1142-BA49-85B3-56098786C40E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987C5AD-A21B-F044-8CBE-C3DC0FF160F6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F16F1E-87D2-A949-B4D4-E80D95F60C5A}"/>
              </a:ext>
            </a:extLst>
          </p:cNvPr>
          <p:cNvCxnSpPr>
            <a:cxnSpLocks/>
            <a:stCxn id="41" idx="1"/>
            <a:endCxn id="32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67AF79B-797A-F245-9E23-F343B9190113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2C23DD-8048-BE44-AFF1-EAE9B91CC29A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08592A8-3E79-CB45-9B8B-08B0B52AE3E4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E7A56F3-C227-F549-9D4A-BFE1F0D542D3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B1728-E776-EE4F-8734-C77E719744D5}"/>
              </a:ext>
            </a:extLst>
          </p:cNvPr>
          <p:cNvCxnSpPr>
            <a:cxnSpLocks/>
            <a:stCxn id="54" idx="1"/>
            <a:endCxn id="51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9CEC443-0759-1E48-813C-E16B3215EA0B}"/>
              </a:ext>
            </a:extLst>
          </p:cNvPr>
          <p:cNvSpPr/>
          <p:nvPr/>
        </p:nvSpPr>
        <p:spPr>
          <a:xfrm>
            <a:off x="9522063" y="56974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12C6F9-6F68-D440-ADC0-02AB6630B216}"/>
              </a:ext>
            </a:extLst>
          </p:cNvPr>
          <p:cNvCxnSpPr/>
          <p:nvPr/>
        </p:nvCxnSpPr>
        <p:spPr>
          <a:xfrm rot="5400000">
            <a:off x="9580007" y="61729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065608-A8B4-8144-8C82-F1528C940C67}"/>
              </a:ext>
            </a:extLst>
          </p:cNvPr>
          <p:cNvCxnSpPr/>
          <p:nvPr/>
        </p:nvCxnSpPr>
        <p:spPr>
          <a:xfrm rot="5400000">
            <a:off x="9580007" y="55633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3E06B1F-55E8-4747-9413-D9C29C744F4A}"/>
              </a:ext>
            </a:extLst>
          </p:cNvPr>
          <p:cNvSpPr/>
          <p:nvPr/>
        </p:nvSpPr>
        <p:spPr>
          <a:xfrm>
            <a:off x="10624742" y="56365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53A9EB-B77E-4C44-9D9D-82EC29905150}"/>
              </a:ext>
            </a:extLst>
          </p:cNvPr>
          <p:cNvCxnSpPr>
            <a:cxnSpLocks/>
            <a:stCxn id="61" idx="1"/>
            <a:endCxn id="58" idx="6"/>
          </p:cNvCxnSpPr>
          <p:nvPr/>
        </p:nvCxnSpPr>
        <p:spPr>
          <a:xfrm flipH="1">
            <a:off x="9903063" y="58674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7D521F0-EB76-8946-A81E-B1EC51CAC1C4}"/>
              </a:ext>
            </a:extLst>
          </p:cNvPr>
          <p:cNvSpPr txBox="1"/>
          <p:nvPr/>
        </p:nvSpPr>
        <p:spPr>
          <a:xfrm rot="5400000">
            <a:off x="9580224" y="6279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A59C94-6B8D-6245-A2FE-F88AF958C55F}"/>
              </a:ext>
            </a:extLst>
          </p:cNvPr>
          <p:cNvSpPr/>
          <p:nvPr/>
        </p:nvSpPr>
        <p:spPr>
          <a:xfrm>
            <a:off x="8737600" y="304800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70CD0DB-EA5A-2D45-B791-F91E42C98CD8}"/>
              </a:ext>
            </a:extLst>
          </p:cNvPr>
          <p:cNvSpPr/>
          <p:nvPr/>
        </p:nvSpPr>
        <p:spPr>
          <a:xfrm>
            <a:off x="8737600" y="458156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50C93-A4AE-9348-BB14-D86255A6CB32}"/>
              </a:ext>
            </a:extLst>
          </p:cNvPr>
          <p:cNvSpPr/>
          <p:nvPr/>
        </p:nvSpPr>
        <p:spPr>
          <a:xfrm>
            <a:off x="8737600" y="494506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038DC8-61E9-5B4F-BE8D-F9F36963BC2A}"/>
              </a:ext>
            </a:extLst>
          </p:cNvPr>
          <p:cNvSpPr txBox="1"/>
          <p:nvPr/>
        </p:nvSpPr>
        <p:spPr>
          <a:xfrm>
            <a:off x="855520" y="1694995"/>
            <a:ext cx="71604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Designed to resist linear &amp; differential cryptanalysis</a:t>
            </a:r>
          </a:p>
          <a:p>
            <a:endParaRPr lang="en-US" sz="2800" dirty="0"/>
          </a:p>
          <a:p>
            <a:r>
              <a:rPr lang="en-US" sz="2800" dirty="0"/>
              <a:t>“Wide-trail”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Ensure large # of </a:t>
            </a:r>
            <a:r>
              <a:rPr lang="en-US" sz="2800" dirty="0" err="1"/>
              <a:t>Sboxes</a:t>
            </a:r>
            <a:r>
              <a:rPr lang="en-US" sz="2800" dirty="0"/>
              <a:t> involved in any multi-round trail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Use coding theory viewpoint to build permutations to ensure rapid </a:t>
            </a:r>
            <a:r>
              <a:rPr lang="en-US" sz="2800" b="1" i="1" dirty="0"/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542539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attacks against AES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076794"/>
              </p:ext>
            </p:extLst>
          </p:nvPr>
        </p:nvGraphicFramePr>
        <p:xfrm>
          <a:off x="1752600" y="2209800"/>
          <a:ext cx="82296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sz="2000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Attack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sz="2000" dirty="0" err="1"/>
                        <a:t>Bogdanov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Khovratovich</a:t>
                      </a:r>
                      <a:r>
                        <a:rPr lang="en-US" sz="2000" dirty="0"/>
                        <a:t>,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Rechberger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Key recovery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126.1 </a:t>
                      </a:r>
                      <a:r>
                        <a:rPr lang="en-US" sz="2000" baseline="0" dirty="0"/>
                        <a:t> time + </a:t>
                      </a:r>
                    </a:p>
                    <a:p>
                      <a:r>
                        <a:rPr lang="en-US" sz="2000" baseline="0" dirty="0"/>
                        <a:t>2</a:t>
                      </a:r>
                      <a:r>
                        <a:rPr lang="en-US" sz="2000" baseline="30000" dirty="0"/>
                        <a:t>88</a:t>
                      </a:r>
                      <a:r>
                        <a:rPr lang="en-US" sz="2000" baseline="0" dirty="0"/>
                        <a:t> data</a:t>
                      </a:r>
                      <a:endParaRPr lang="en-US" sz="20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sz="2000" dirty="0"/>
                        <a:t>Tao, Wu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/>
                        <a:t>Key recovery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2</a:t>
                      </a:r>
                      <a:r>
                        <a:rPr lang="en-US" sz="2000" baseline="30000" dirty="0"/>
                        <a:t>126.01</a:t>
                      </a:r>
                      <a:r>
                        <a:rPr lang="en-US" sz="2000" baseline="0" dirty="0"/>
                        <a:t> time + </a:t>
                      </a:r>
                    </a:p>
                    <a:p>
                      <a:r>
                        <a:rPr lang="en-US" sz="2000" baseline="0" dirty="0"/>
                        <a:t>2</a:t>
                      </a:r>
                      <a:r>
                        <a:rPr lang="en-US" sz="2000" baseline="30000" dirty="0"/>
                        <a:t>72</a:t>
                      </a:r>
                      <a:r>
                        <a:rPr lang="en-US" sz="2000" baseline="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26062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1" y="4655403"/>
            <a:ext cx="661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algorithmic attacks of practical relevance known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41854" y="1371601"/>
            <a:ext cx="669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Brute-force attack (try all keys):  expected time ~2</a:t>
            </a:r>
            <a:r>
              <a:rPr lang="en-US" sz="2400" baseline="30000" dirty="0"/>
              <a:t>127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23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Side-channel 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D0609-896F-2946-AC06-6681A90047B6}"/>
              </a:ext>
            </a:extLst>
          </p:cNvPr>
          <p:cNvSpPr txBox="1"/>
          <p:nvPr/>
        </p:nvSpPr>
        <p:spPr>
          <a:xfrm>
            <a:off x="990600" y="1600200"/>
            <a:ext cx="72465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Sbox’s</a:t>
            </a:r>
            <a:r>
              <a:rPr lang="en-US" sz="2800" dirty="0"/>
              <a:t> are look-up tables</a:t>
            </a:r>
          </a:p>
          <a:p>
            <a:r>
              <a:rPr lang="en-US" sz="2800" dirty="0"/>
              <a:t>Fastest AES implementations do complete round via table look-ups of form T[M+K]</a:t>
            </a:r>
          </a:p>
          <a:p>
            <a:endParaRPr lang="en-US" sz="2800" dirty="0"/>
          </a:p>
          <a:p>
            <a:r>
              <a:rPr lang="en-US" sz="2800" dirty="0"/>
              <a:t>What table rows get accessed leaks information about key bits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Timing (cache hits)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Micro-architectural side channels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22279-333E-254D-BB2D-A2871372383F}"/>
              </a:ext>
            </a:extLst>
          </p:cNvPr>
          <p:cNvSpPr/>
          <p:nvPr/>
        </p:nvSpPr>
        <p:spPr>
          <a:xfrm>
            <a:off x="8737600" y="237970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A15E6A-EAF0-A94D-81DE-A6081D724D44}"/>
              </a:ext>
            </a:extLst>
          </p:cNvPr>
          <p:cNvSpPr/>
          <p:nvPr/>
        </p:nvSpPr>
        <p:spPr>
          <a:xfrm>
            <a:off x="9448800" y="10668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95BEF3-2E50-1A43-AC87-8634E9FACEC5}"/>
              </a:ext>
            </a:extLst>
          </p:cNvPr>
          <p:cNvSpPr/>
          <p:nvPr/>
        </p:nvSpPr>
        <p:spPr>
          <a:xfrm>
            <a:off x="9519008" y="17525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1F91AB-BB00-DF47-91C6-A3E8E1FDFC04}"/>
              </a:ext>
            </a:extLst>
          </p:cNvPr>
          <p:cNvCxnSpPr/>
          <p:nvPr/>
        </p:nvCxnSpPr>
        <p:spPr>
          <a:xfrm rot="5400000">
            <a:off x="9576952" y="2228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A5A6CF-274D-A048-AE30-AD3ED6609D61}"/>
              </a:ext>
            </a:extLst>
          </p:cNvPr>
          <p:cNvCxnSpPr/>
          <p:nvPr/>
        </p:nvCxnSpPr>
        <p:spPr>
          <a:xfrm rot="5400000">
            <a:off x="9576952" y="16184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B4DD2-6D99-CA4B-AE24-40080214416C}"/>
              </a:ext>
            </a:extLst>
          </p:cNvPr>
          <p:cNvSpPr/>
          <p:nvPr/>
        </p:nvSpPr>
        <p:spPr>
          <a:xfrm>
            <a:off x="10621687" y="16916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5B4E52-B292-B548-981C-5EF5F987DF03}"/>
              </a:ext>
            </a:extLst>
          </p:cNvPr>
          <p:cNvCxnSpPr>
            <a:cxnSpLocks/>
            <a:stCxn id="12" idx="1"/>
            <a:endCxn id="9" idx="6"/>
          </p:cNvCxnSpPr>
          <p:nvPr/>
        </p:nvCxnSpPr>
        <p:spPr>
          <a:xfrm flipH="1">
            <a:off x="9900008" y="19225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896E537-0EDD-844B-B71C-8966BF167149}"/>
              </a:ext>
            </a:extLst>
          </p:cNvPr>
          <p:cNvSpPr/>
          <p:nvPr/>
        </p:nvSpPr>
        <p:spPr>
          <a:xfrm>
            <a:off x="9519008" y="3581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C367B-DE5F-F94C-A84B-A041B36D53AA}"/>
              </a:ext>
            </a:extLst>
          </p:cNvPr>
          <p:cNvCxnSpPr/>
          <p:nvPr/>
        </p:nvCxnSpPr>
        <p:spPr>
          <a:xfrm rot="5400000">
            <a:off x="9576952" y="4056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D7A71F-E52B-4343-90F7-217639AE786D}"/>
              </a:ext>
            </a:extLst>
          </p:cNvPr>
          <p:cNvCxnSpPr/>
          <p:nvPr/>
        </p:nvCxnSpPr>
        <p:spPr>
          <a:xfrm rot="5400000">
            <a:off x="9576952" y="3447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EC58607-AEA3-1645-B790-C1711B51E30B}"/>
              </a:ext>
            </a:extLst>
          </p:cNvPr>
          <p:cNvSpPr/>
          <p:nvPr/>
        </p:nvSpPr>
        <p:spPr>
          <a:xfrm>
            <a:off x="10621687" y="3520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7D82E7-D5E9-0345-9192-983B8A11BE55}"/>
              </a:ext>
            </a:extLst>
          </p:cNvPr>
          <p:cNvCxnSpPr>
            <a:cxnSpLocks/>
            <a:stCxn id="17" idx="1"/>
            <a:endCxn id="14" idx="6"/>
          </p:cNvCxnSpPr>
          <p:nvPr/>
        </p:nvCxnSpPr>
        <p:spPr>
          <a:xfrm flipH="1">
            <a:off x="9900008" y="3751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AA53307-9085-2C45-950B-D8AF024AB2C4}"/>
              </a:ext>
            </a:extLst>
          </p:cNvPr>
          <p:cNvSpPr/>
          <p:nvPr/>
        </p:nvSpPr>
        <p:spPr>
          <a:xfrm>
            <a:off x="9522063" y="53926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5199F5-8A99-7943-9CBB-EB610A5F673F}"/>
              </a:ext>
            </a:extLst>
          </p:cNvPr>
          <p:cNvCxnSpPr/>
          <p:nvPr/>
        </p:nvCxnSpPr>
        <p:spPr>
          <a:xfrm rot="5400000">
            <a:off x="9580007" y="58681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7A156-5421-A649-9BA9-305C256BBD2E}"/>
              </a:ext>
            </a:extLst>
          </p:cNvPr>
          <p:cNvCxnSpPr/>
          <p:nvPr/>
        </p:nvCxnSpPr>
        <p:spPr>
          <a:xfrm rot="5400000">
            <a:off x="9580007" y="52585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A799A4-F430-ED41-922D-F2364B8CA241}"/>
              </a:ext>
            </a:extLst>
          </p:cNvPr>
          <p:cNvSpPr/>
          <p:nvPr/>
        </p:nvSpPr>
        <p:spPr>
          <a:xfrm>
            <a:off x="10624742" y="53317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BB68E0-8ABA-C44C-8C21-69F840D8C0C7}"/>
              </a:ext>
            </a:extLst>
          </p:cNvPr>
          <p:cNvCxnSpPr>
            <a:cxnSpLocks/>
            <a:stCxn id="22" idx="1"/>
            <a:endCxn id="19" idx="6"/>
          </p:cNvCxnSpPr>
          <p:nvPr/>
        </p:nvCxnSpPr>
        <p:spPr>
          <a:xfrm flipH="1">
            <a:off x="9903063" y="55626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F815B-B6B4-024E-A1AC-F09A475FF50E}"/>
              </a:ext>
            </a:extLst>
          </p:cNvPr>
          <p:cNvSpPr txBox="1"/>
          <p:nvPr/>
        </p:nvSpPr>
        <p:spPr>
          <a:xfrm rot="5400000">
            <a:off x="9580224" y="59747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033276-A0AA-534C-A95D-4F7194B061C2}"/>
              </a:ext>
            </a:extLst>
          </p:cNvPr>
          <p:cNvSpPr/>
          <p:nvPr/>
        </p:nvSpPr>
        <p:spPr>
          <a:xfrm>
            <a:off x="8737600" y="274320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23F4D0-F465-6C4B-8BAF-826C42F4CF6D}"/>
              </a:ext>
            </a:extLst>
          </p:cNvPr>
          <p:cNvSpPr/>
          <p:nvPr/>
        </p:nvSpPr>
        <p:spPr>
          <a:xfrm>
            <a:off x="8737600" y="427676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D73416-1B55-A149-A8B1-720DBD04EAFF}"/>
              </a:ext>
            </a:extLst>
          </p:cNvPr>
          <p:cNvSpPr/>
          <p:nvPr/>
        </p:nvSpPr>
        <p:spPr>
          <a:xfrm>
            <a:off x="8737600" y="464026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3679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ARX ciphers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D0609-896F-2946-AC06-6681A90047B6}"/>
              </a:ext>
            </a:extLst>
          </p:cNvPr>
          <p:cNvSpPr txBox="1"/>
          <p:nvPr/>
        </p:nvSpPr>
        <p:spPr>
          <a:xfrm>
            <a:off x="990600" y="1600200"/>
            <a:ext cx="724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Additions, Rotations, XORs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B8289A-B42D-454A-A0B2-BD06B934453D}"/>
              </a:ext>
            </a:extLst>
          </p:cNvPr>
          <p:cNvSpPr txBox="1"/>
          <p:nvPr/>
        </p:nvSpPr>
        <p:spPr>
          <a:xfrm>
            <a:off x="970547" y="3124200"/>
            <a:ext cx="724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Easier to implement w/o side-channels</a:t>
            </a:r>
          </a:p>
        </p:txBody>
      </p:sp>
      <p:pic>
        <p:nvPicPr>
          <p:cNvPr id="11266" name="Picture 2" descr="Salsa20 ChaCha variant.png">
            <a:extLst>
              <a:ext uri="{FF2B5EF4-FFF2-40B4-BE49-F238E27FC236}">
                <a16:creationId xmlns:a16="http://schemas.microsoft.com/office/drawing/2014/main" id="{DFC0B7D2-B853-DE46-88E7-ACBD463E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295400"/>
            <a:ext cx="3175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748051-1C0C-E94D-88F1-E037CD5FC732}"/>
              </a:ext>
            </a:extLst>
          </p:cNvPr>
          <p:cNvSpPr txBox="1"/>
          <p:nvPr/>
        </p:nvSpPr>
        <p:spPr>
          <a:xfrm>
            <a:off x="8534400" y="5715000"/>
            <a:ext cx="335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ChaCha20 quarter-round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EDBCC-4E95-F645-9967-ADD99B2A5E82}"/>
              </a:ext>
            </a:extLst>
          </p:cNvPr>
          <p:cNvSpPr txBox="1"/>
          <p:nvPr/>
        </p:nvSpPr>
        <p:spPr>
          <a:xfrm>
            <a:off x="990600" y="2362200"/>
            <a:ext cx="724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Combination of operations leads to non-linearity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74F959-30D6-2A41-AE9E-F5A350048FF1}"/>
              </a:ext>
            </a:extLst>
          </p:cNvPr>
          <p:cNvSpPr txBox="1"/>
          <p:nvPr/>
        </p:nvSpPr>
        <p:spPr>
          <a:xfrm>
            <a:off x="974558" y="4124980"/>
            <a:ext cx="72465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Salsa20 / </a:t>
            </a:r>
            <a:r>
              <a:rPr lang="en-US" sz="2800" dirty="0" err="1"/>
              <a:t>ChaCha</a:t>
            </a:r>
            <a:r>
              <a:rPr lang="en-US" sz="2800" dirty="0"/>
              <a:t> ciphers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Speck, Simon (from NSA)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00372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F6F3-5DBD-4549-A792-957126E2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2B773-51D6-0546-810C-8B191F35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good </a:t>
            </a:r>
            <a:r>
              <a:rPr lang="en-US" dirty="0" err="1"/>
              <a:t>blockciphers</a:t>
            </a:r>
            <a:r>
              <a:rPr lang="en-US" dirty="0"/>
              <a:t> that achieve PRF security up to implications of best-known generic attacks</a:t>
            </a:r>
          </a:p>
          <a:p>
            <a:pPr lvl="1"/>
            <a:r>
              <a:rPr lang="en-US" dirty="0"/>
              <a:t>  ~  2</a:t>
            </a:r>
            <a:r>
              <a:rPr lang="en-US" baseline="30000" dirty="0"/>
              <a:t>k</a:t>
            </a:r>
            <a:r>
              <a:rPr lang="en-US" dirty="0"/>
              <a:t> time (exhaustive key search)</a:t>
            </a:r>
          </a:p>
          <a:p>
            <a:pPr lvl="1"/>
            <a:r>
              <a:rPr lang="en-US" dirty="0"/>
              <a:t>  ~  2</a:t>
            </a:r>
            <a:r>
              <a:rPr lang="en-US" baseline="30000" dirty="0"/>
              <a:t>n/2</a:t>
            </a:r>
            <a:r>
              <a:rPr lang="en-US" dirty="0"/>
              <a:t> time (birthday attacks)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E15D-78E7-1A43-B8BD-96773351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20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1E00-8EB1-3241-BE00-F08BFEB0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993A9-5B0C-4749-BE4A-4456FCCB2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BC732-C28F-9840-80C4-BEAAEAB1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2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Block ciphers built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ciphers workhorse of symmetric encryption</a:t>
            </a:r>
          </a:p>
          <a:p>
            <a:r>
              <a:rPr lang="en-US" dirty="0"/>
              <a:t>Practical ones designed and analyzed via </a:t>
            </a:r>
            <a:r>
              <a:rPr lang="en-US" b="1" i="1" dirty="0"/>
              <a:t>cryptanalysis</a:t>
            </a:r>
          </a:p>
          <a:p>
            <a:pPr lvl="1"/>
            <a:r>
              <a:rPr lang="en-US" dirty="0"/>
              <a:t>Large number of techniques and design principles</a:t>
            </a:r>
          </a:p>
          <a:p>
            <a:pPr lvl="1"/>
            <a:r>
              <a:rPr lang="en-US" dirty="0"/>
              <a:t>Large community (mostly outside USA)</a:t>
            </a:r>
          </a:p>
          <a:p>
            <a:r>
              <a:rPr lang="en-US" dirty="0"/>
              <a:t>Historically: closed door design</a:t>
            </a:r>
          </a:p>
          <a:p>
            <a:r>
              <a:rPr lang="en-US" dirty="0"/>
              <a:t>Now: ciphers designed through public competition,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65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analyze block cipher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/>
              <a:t>Cryptanalysis is area of study dedicated to determining if block cipher designs resist attacks</a:t>
            </a:r>
          </a:p>
          <a:p>
            <a:r>
              <a:rPr lang="en-US" dirty="0"/>
              <a:t>Mostly focus on discovering exploitable weaknesses in cipher that can speed-up key recovery</a:t>
            </a:r>
          </a:p>
          <a:p>
            <a:pPr lvl="1"/>
            <a:r>
              <a:rPr lang="en-US" dirty="0"/>
              <a:t>Known or chosen message attacks</a:t>
            </a:r>
          </a:p>
          <a:p>
            <a:pPr lvl="1"/>
            <a:r>
              <a:rPr lang="en-US" dirty="0"/>
              <a:t>Related-key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8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analyze block cipher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/>
              <a:t>Cryptanalysis is area of study dedicated to determining if block cipher designs resist attacks</a:t>
            </a:r>
          </a:p>
          <a:p>
            <a:r>
              <a:rPr lang="en-US" dirty="0"/>
              <a:t>Mostly focus on discovering exploitable weaknesses in cipher that can speed-up key recovery</a:t>
            </a:r>
          </a:p>
          <a:p>
            <a:pPr lvl="1"/>
            <a:r>
              <a:rPr lang="en-US" dirty="0"/>
              <a:t>Known or chosen message attacks</a:t>
            </a:r>
          </a:p>
          <a:p>
            <a:pPr lvl="1"/>
            <a:r>
              <a:rPr lang="en-US" dirty="0"/>
              <a:t>Related-key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2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Linear cryptanalysis:</a:t>
            </a:r>
          </a:p>
          <a:p>
            <a:pPr lvl="1"/>
            <a:r>
              <a:rPr lang="en-US" dirty="0"/>
              <a:t>Approximate S-box behavior by linear functions, e.g.,:</a:t>
            </a:r>
          </a:p>
          <a:p>
            <a:pPr lvl="2"/>
            <a:r>
              <a:rPr lang="en-US" dirty="0"/>
              <a:t>X1 + X2 + X6 = Y1 + Y2 + Y4      </a:t>
            </a:r>
          </a:p>
          <a:p>
            <a:pPr lvl="1"/>
            <a:r>
              <a:rPr lang="en-US" dirty="0"/>
              <a:t>S-boxes exhibit some biases, meaning some linear functions are satisfied with higher probability (over uniform inputs)</a:t>
            </a:r>
          </a:p>
          <a:p>
            <a:pPr lvl="1"/>
            <a:r>
              <a:rPr lang="en-US" dirty="0"/>
              <a:t>Can carefully “pile up” linear approximations across multiple DES rounds</a:t>
            </a:r>
          </a:p>
          <a:p>
            <a:pPr lvl="1"/>
            <a:r>
              <a:rPr lang="en-US" dirty="0"/>
              <a:t>Use linear approximations to efficiently narrow down search for key, given lots of encryptions of uniform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4876800" y="1676400"/>
            <a:ext cx="164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[Matsui 1993]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34D4F-AAF8-FC42-B09A-2D76164724D0}"/>
              </a:ext>
            </a:extLst>
          </p:cNvPr>
          <p:cNvSpPr txBox="1"/>
          <p:nvPr/>
        </p:nvSpPr>
        <p:spPr>
          <a:xfrm>
            <a:off x="3124200" y="6248400"/>
            <a:ext cx="581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www.cs.bc.edu</a:t>
            </a:r>
            <a:r>
              <a:rPr lang="en-US" sz="2000" dirty="0"/>
              <a:t>/~</a:t>
            </a:r>
            <a:r>
              <a:rPr lang="en-US" sz="2000" dirty="0" err="1"/>
              <a:t>straubin</a:t>
            </a:r>
            <a:r>
              <a:rPr lang="en-US" sz="2000" dirty="0"/>
              <a:t>/crypto2017/</a:t>
            </a:r>
            <a:r>
              <a:rPr lang="en-US" sz="2000" dirty="0" err="1"/>
              <a:t>heys.pdf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335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E5B48-E9FE-A44A-8F2C-A9526A1B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8ACC9-582F-534B-9026-92C28143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13" y="0"/>
            <a:ext cx="6024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18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Differential cryptanalysis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239000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Differential cryptanalysis:</a:t>
                </a:r>
              </a:p>
              <a:p>
                <a:pPr lvl="1"/>
                <a:r>
                  <a:rPr lang="en-US" dirty="0"/>
                  <a:t>Analyze S-boxes to find differentials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y </a:t>
                </a:r>
                <a:r>
                  <a:rPr lang="en-US" dirty="0"/>
                  <a:t>such that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y</a:t>
                </a:r>
                <a:r>
                  <a:rPr lang="en-US" dirty="0"/>
                  <a:t> = </a:t>
                </a:r>
                <a:r>
                  <a:rPr lang="en-US" dirty="0" err="1"/>
                  <a:t>Sbox</a:t>
                </a:r>
                <a:r>
                  <a:rPr lang="en-US" dirty="0"/>
                  <a:t>( X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x</a:t>
                </a:r>
                <a:r>
                  <a:rPr lang="en-US" dirty="0"/>
                  <a:t>) + </a:t>
                </a:r>
                <a:r>
                  <a:rPr lang="en-US" dirty="0" err="1"/>
                  <a:t>Sbox</a:t>
                </a:r>
                <a:r>
                  <a:rPr lang="en-US" dirty="0"/>
                  <a:t>(X) </a:t>
                </a:r>
              </a:p>
              <a:p>
                <a:pPr lvl="1"/>
                <a:r>
                  <a:rPr lang="en-US" dirty="0"/>
                  <a:t>holds with high probability over random choice of X</a:t>
                </a:r>
              </a:p>
              <a:p>
                <a:pPr lvl="1"/>
                <a:r>
                  <a:rPr lang="en-US" dirty="0"/>
                  <a:t>Piece together such differentials across rounds, providing a differential trail</a:t>
                </a:r>
              </a:p>
              <a:p>
                <a:pPr lvl="1"/>
                <a:r>
                  <a:rPr lang="en-US" dirty="0"/>
                  <a:t>Use to reduce key search space significantly, given lots of encryptions of chosen messages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239000" cy="4525963"/>
              </a:xfrm>
              <a:blipFill>
                <a:blip r:embed="rId2"/>
                <a:stretch>
                  <a:fillRect l="-1930" t="-1401" r="-1404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5257800" y="1733490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/>
              <a:t>Biham</a:t>
            </a:r>
            <a:r>
              <a:rPr lang="en-US" sz="2000" dirty="0"/>
              <a:t>, Shamir 1992]</a:t>
            </a:r>
          </a:p>
        </p:txBody>
      </p:sp>
    </p:spTree>
    <p:extLst>
      <p:ext uri="{BB962C8B-B14F-4D97-AF65-F5344CB8AC3E}">
        <p14:creationId xmlns:p14="http://schemas.microsoft.com/office/powerpoint/2010/main" val="3943302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336E-9DD3-8543-85F2-3839DF99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E12B-70BB-7C44-8BB1-7F584323A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approximate cipher under a key by a linear function that holds with good probability over choice of random messages</a:t>
            </a:r>
          </a:p>
          <a:p>
            <a:r>
              <a:rPr lang="en-US" dirty="0"/>
              <a:t>In more detail: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A0A79-F195-C04E-A25A-427FF046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51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091D-BB4D-AD40-B04F-669349C6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BED90-33FB-9F4A-9976-FAD7DFFF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Build up theory of block cipher design:</a:t>
            </a:r>
          </a:p>
          <a:p>
            <a:pPr lvl="1"/>
            <a:r>
              <a:rPr lang="en-US" dirty="0"/>
              <a:t>Simple Evan-Mansour cipher	</a:t>
            </a:r>
          </a:p>
          <a:p>
            <a:r>
              <a:rPr lang="en-US" dirty="0"/>
              <a:t>Why not random S-boxes?</a:t>
            </a:r>
          </a:p>
          <a:p>
            <a:pPr lvl="1"/>
            <a:r>
              <a:rPr lang="en-US" dirty="0"/>
              <a:t>Variance in bias is high!</a:t>
            </a:r>
          </a:p>
          <a:p>
            <a:r>
              <a:rPr lang="en-US" dirty="0"/>
              <a:t>Evan-Mansour result (don’t go through in detail, probably)</a:t>
            </a:r>
          </a:p>
          <a:p>
            <a:r>
              <a:rPr lang="en-US" dirty="0"/>
              <a:t>Proving resistance to linear / differential cryptanalysis? </a:t>
            </a:r>
          </a:p>
          <a:p>
            <a:pPr lvl="1"/>
            <a:r>
              <a:rPr lang="en-US" dirty="0"/>
              <a:t>Focusing on just linear biases fails to protect against other algebraic approximations of S-boxes</a:t>
            </a:r>
          </a:p>
          <a:p>
            <a:r>
              <a:rPr lang="en-US" dirty="0"/>
              <a:t>ARX ciphers (ands, rotations, </a:t>
            </a:r>
            <a:r>
              <a:rPr lang="en-US" dirty="0" err="1"/>
              <a:t>xors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How does cryptanalysis work against these?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D2336-B06B-5B4A-B1BC-B0D2DE51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77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C320-1D94-9F47-9EED-E8D8C855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B999-F1E2-CF42-9A08-C6BA9CA2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6CD43-5BA6-1C45-B5A1-3DDA3A05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52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32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03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encryption standard (DES)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8801100" y="223386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639383" y="1471869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6" name="Straight Arrow Connector 5"/>
          <p:cNvCxnSpPr>
            <a:endCxn id="4" idx="0"/>
          </p:cNvCxnSpPr>
          <p:nvPr/>
        </p:nvCxnSpPr>
        <p:spPr>
          <a:xfrm rot="5400000">
            <a:off x="9011444" y="2062418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8" idx="1"/>
          </p:cNvCxnSpPr>
          <p:nvPr/>
        </p:nvCxnSpPr>
        <p:spPr>
          <a:xfrm rot="16200000" flipH="1">
            <a:off x="7833134" y="1946122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991600" y="3110168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7924800" y="1890968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9049544" y="35856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9049544" y="29760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428706" y="3185574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801100" y="448176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5" name="Straight Arrow Connector 14"/>
          <p:cNvCxnSpPr>
            <a:endCxn id="14" idx="0"/>
          </p:cNvCxnSpPr>
          <p:nvPr/>
        </p:nvCxnSpPr>
        <p:spPr>
          <a:xfrm rot="5400000">
            <a:off x="9011444" y="4310318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7" idx="1"/>
          </p:cNvCxnSpPr>
          <p:nvPr/>
        </p:nvCxnSpPr>
        <p:spPr>
          <a:xfrm rot="16200000" flipH="1">
            <a:off x="7833134" y="4194022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991600" y="5358068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7924800" y="4138868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9049544" y="58335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9049544" y="52239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7428706" y="5433474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779344" y="637304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 rot="5400000">
            <a:off x="9084923" y="637982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85989" y="3653136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96201" y="5939136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5400" y="1607437"/>
            <a:ext cx="48158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Originally called Lucifer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team at IBM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input from NSA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standardized by NIST in 1976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36646" y="3575718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64</a:t>
            </a:r>
          </a:p>
          <a:p>
            <a:r>
              <a:rPr lang="en-US" sz="2400" dirty="0"/>
              <a:t>k = 56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95400" y="4648201"/>
            <a:ext cx="637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Split 64-bit input into L0,R0 of 32 bits each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95401" y="5131172"/>
            <a:ext cx="451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Repeat </a:t>
            </a:r>
            <a:r>
              <a:rPr lang="en-US" sz="2800" dirty="0" err="1"/>
              <a:t>Feistel</a:t>
            </a:r>
            <a:r>
              <a:rPr lang="en-US" sz="2800" dirty="0"/>
              <a:t> round 16 times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95400" y="5646004"/>
            <a:ext cx="5419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round applies function F using </a:t>
            </a:r>
          </a:p>
          <a:p>
            <a:r>
              <a:rPr lang="en-US" sz="2800" dirty="0"/>
              <a:t>separate round key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27634" y="3653136"/>
            <a:ext cx="24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keys:</a:t>
            </a:r>
          </a:p>
          <a:p>
            <a:r>
              <a:rPr lang="en-US" dirty="0"/>
              <a:t>72,057,594,037,927,936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B6C29-100B-CF4A-8CF4-7EB0C21F8609}"/>
              </a:ext>
            </a:extLst>
          </p:cNvPr>
          <p:cNvSpPr txBox="1"/>
          <p:nvPr/>
        </p:nvSpPr>
        <p:spPr>
          <a:xfrm>
            <a:off x="10088880" y="1447800"/>
            <a:ext cx="195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(Omitting initial and final permutations)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A1E3D7-8E27-4A42-958F-39202FD1C09F}"/>
              </a:ext>
            </a:extLst>
          </p:cNvPr>
          <p:cNvSpPr txBox="1"/>
          <p:nvPr/>
        </p:nvSpPr>
        <p:spPr>
          <a:xfrm>
            <a:off x="10058400" y="3066871"/>
            <a:ext cx="195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schedule expands 56-bit key into 16 48-bit round keys</a:t>
            </a:r>
          </a:p>
        </p:txBody>
      </p:sp>
    </p:spTree>
    <p:extLst>
      <p:ext uri="{BB962C8B-B14F-4D97-AF65-F5344CB8AC3E}">
        <p14:creationId xmlns:p14="http://schemas.microsoft.com/office/powerpoint/2010/main" val="1961870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B06D7-F81F-CF43-BA0C-4093A14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E7DBB0-23E0-1B49-8844-46736C2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Towards message privacy definitions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A348F-27F1-124C-9816-3C2C1218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63700"/>
            <a:ext cx="35306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A502F-A13B-ED4B-AAE0-338E70BD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048790"/>
            <a:ext cx="6582833" cy="4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68E-74C8-4B44-9B6D-FD1CF75E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OTP </a:t>
            </a:r>
            <a:r>
              <a:rPr lang="en-US" b="1" dirty="0" err="1"/>
              <a:t>otIND</a:t>
            </a:r>
            <a:r>
              <a:rPr lang="en-US" b="1" dirty="0"/>
              <a:t>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F114-A5A4-8443-AA19-5A904577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8BCA8-8862-E94E-B747-B2C4430D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2221"/>
            <a:ext cx="9525000" cy="766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FB01-21A9-4A43-A4E5-9B107DC3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3675291"/>
            <a:ext cx="9525000" cy="12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0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Shannon’s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52486-948F-1F44-9CCC-00BDE02B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1835"/>
            <a:ext cx="10324543" cy="13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0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54AF-A97A-C048-818F-B38361F3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86B2-540C-E143-80CE-585C6AAB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7A25B-0EA1-324C-8E0B-2F002363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0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E</a:t>
                </a:r>
                <a:r>
                  <a:rPr lang="en-US" baseline="-25000" dirty="0"/>
                  <a:t>K</a:t>
                </a:r>
                <a:r>
                  <a:rPr lang="en-US" dirty="0"/>
                  <a:t> by linear function satisfied w/ good probability over choice of random messages</a:t>
                </a:r>
              </a:p>
              <a:p>
                <a:r>
                  <a:rPr lang="en-US" dirty="0"/>
                  <a:t>Consider equation of form: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where                sets of indices</a:t>
                </a:r>
              </a:p>
              <a:p>
                <a:r>
                  <a:rPr lang="en-US" dirty="0"/>
                  <a:t>Suppose (1) holds with probability ½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for fixed K, uniform choice of M and C = E</a:t>
                </a:r>
                <a:r>
                  <a:rPr lang="en-US" baseline="-25000" dirty="0"/>
                  <a:t>K</a:t>
                </a:r>
                <a:r>
                  <a:rPr lang="en-US" dirty="0"/>
                  <a:t>(M)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  <a:blipFill>
                <a:blip r:embed="rId2"/>
                <a:stretch>
                  <a:fillRect l="-1930" t="-2267" r="-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9601200" y="736483"/>
            <a:ext cx="164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[Matsui 1993]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69C329-93C2-B94D-BD1D-3CB7FEF2F15C}"/>
              </a:ext>
            </a:extLst>
          </p:cNvPr>
          <p:cNvSpPr/>
          <p:nvPr/>
        </p:nvSpPr>
        <p:spPr>
          <a:xfrm>
            <a:off x="9534042" y="2148986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M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M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4142-4042-704B-9CDC-42A1B8F3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29000"/>
            <a:ext cx="5250268" cy="1316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38AD3-0D4D-6449-89EF-DB144B9DC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983861"/>
            <a:ext cx="1245859" cy="346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D8DC28-0223-0449-8178-A4ABB771E561}"/>
              </a:ext>
            </a:extLst>
          </p:cNvPr>
          <p:cNvSpPr txBox="1"/>
          <p:nvPr/>
        </p:nvSpPr>
        <p:spPr>
          <a:xfrm>
            <a:off x="7627533" y="381000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D2542-9DB9-9C46-B1FB-8089F384A03B}"/>
              </a:ext>
            </a:extLst>
          </p:cNvPr>
          <p:cNvSpPr/>
          <p:nvPr/>
        </p:nvSpPr>
        <p:spPr>
          <a:xfrm>
            <a:off x="9682185" y="4071610"/>
            <a:ext cx="1410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C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C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8E2A7-EEAB-C44B-809D-0BDFEEA5C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366" y="5125306"/>
            <a:ext cx="1257300" cy="1130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6BE09D-0901-3644-B3E6-A278EF856636}"/>
              </a:ext>
            </a:extLst>
          </p:cNvPr>
          <p:cNvSpPr txBox="1"/>
          <p:nvPr/>
        </p:nvSpPr>
        <p:spPr>
          <a:xfrm>
            <a:off x="8534400" y="4572000"/>
            <a:ext cx="132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201368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Recovering one bit of the key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E</a:t>
                </a:r>
                <a:r>
                  <a:rPr lang="en-US" baseline="-25000" dirty="0"/>
                  <a:t>K</a:t>
                </a:r>
                <a:r>
                  <a:rPr lang="en-US" dirty="0"/>
                  <a:t> by linear function satisfied w/ good probability over choice of random messages</a:t>
                </a:r>
              </a:p>
              <a:p>
                <a:r>
                  <a:rPr lang="en-US" dirty="0"/>
                  <a:t>Consider equation of form: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where                sets of indices</a:t>
                </a:r>
              </a:p>
              <a:p>
                <a:r>
                  <a:rPr lang="en-US" dirty="0"/>
                  <a:t>Suppose (1) holds with probability ½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for fixed K, uniform choice of M and C = E</a:t>
                </a:r>
                <a:r>
                  <a:rPr lang="en-US" baseline="-25000" dirty="0"/>
                  <a:t>K</a:t>
                </a:r>
                <a:r>
                  <a:rPr lang="en-US" dirty="0"/>
                  <a:t>(M)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  <a:blipFill>
                <a:blip r:embed="rId2"/>
                <a:stretch>
                  <a:fillRect l="-1930" t="-2267" r="-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69C329-93C2-B94D-BD1D-3CB7FEF2F15C}"/>
              </a:ext>
            </a:extLst>
          </p:cNvPr>
          <p:cNvSpPr/>
          <p:nvPr/>
        </p:nvSpPr>
        <p:spPr>
          <a:xfrm>
            <a:off x="9534042" y="2148986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M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M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4142-4042-704B-9CDC-42A1B8F3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29000"/>
            <a:ext cx="5250268" cy="1316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38AD3-0D4D-6449-89EF-DB144B9DC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983861"/>
            <a:ext cx="1245859" cy="346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D8DC28-0223-0449-8178-A4ABB771E561}"/>
              </a:ext>
            </a:extLst>
          </p:cNvPr>
          <p:cNvSpPr txBox="1"/>
          <p:nvPr/>
        </p:nvSpPr>
        <p:spPr>
          <a:xfrm>
            <a:off x="7627533" y="381000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D2542-9DB9-9C46-B1FB-8089F384A03B}"/>
              </a:ext>
            </a:extLst>
          </p:cNvPr>
          <p:cNvSpPr/>
          <p:nvPr/>
        </p:nvSpPr>
        <p:spPr>
          <a:xfrm>
            <a:off x="9682185" y="4071610"/>
            <a:ext cx="1410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C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C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8E2A7-EEAB-C44B-809D-0BDFEEA5C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366" y="5125306"/>
            <a:ext cx="1257300" cy="1130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6BE09D-0901-3644-B3E6-A278EF856636}"/>
              </a:ext>
            </a:extLst>
          </p:cNvPr>
          <p:cNvSpPr txBox="1"/>
          <p:nvPr/>
        </p:nvSpPr>
        <p:spPr>
          <a:xfrm>
            <a:off x="8534400" y="4572000"/>
            <a:ext cx="132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191874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19811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21920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18097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1693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28574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16382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33329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27233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29329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3400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334501" y="5686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51A46-EE56-9445-8F99-CD627B90AE6D}"/>
              </a:ext>
            </a:extLst>
          </p:cNvPr>
          <p:cNvSpPr txBox="1"/>
          <p:nvPr/>
        </p:nvSpPr>
        <p:spPr>
          <a:xfrm>
            <a:off x="609599" y="12954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linear approximations for different rounds together, to get function of known values and key bits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090D83-7650-2744-979B-1EB6F6B55CBA}"/>
              </a:ext>
            </a:extLst>
          </p:cNvPr>
          <p:cNvSpPr txBox="1"/>
          <p:nvPr/>
        </p:nvSpPr>
        <p:spPr>
          <a:xfrm>
            <a:off x="770022" y="5200471"/>
            <a:ext cx="7307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Recovers full 56-bit key using: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</a:t>
            </a:r>
            <a:r>
              <a:rPr lang="en-US" sz="2800" baseline="30000" dirty="0"/>
              <a:t>43  </a:t>
            </a:r>
            <a:r>
              <a:rPr lang="en-US" sz="2800" dirty="0"/>
              <a:t>known plaintext/ciphertext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~2</a:t>
            </a:r>
            <a:r>
              <a:rPr lang="en-US" sz="2800" baseline="30000" dirty="0"/>
              <a:t>41 </a:t>
            </a:r>
            <a:r>
              <a:rPr lang="en-US" sz="2800" dirty="0"/>
              <a:t> DES computations in expectation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80D6F3-72FF-B249-9BA2-A1DB15CFA9C6}"/>
              </a:ext>
            </a:extLst>
          </p:cNvPr>
          <p:cNvSpPr txBox="1"/>
          <p:nvPr/>
        </p:nvSpPr>
        <p:spPr>
          <a:xfrm>
            <a:off x="593643" y="2281535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Additive combination of different linear approximations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1CA734-43D4-F14A-B18A-7ED6901F69BD}"/>
              </a:ext>
            </a:extLst>
          </p:cNvPr>
          <p:cNvSpPr txBox="1"/>
          <p:nvPr/>
        </p:nvSpPr>
        <p:spPr>
          <a:xfrm>
            <a:off x="609600" y="28956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“Piling up” heuristic:  calculate bias across multiple rounds by treating round estimators as independent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B460A9-E666-DE45-BE98-243D7E70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733800"/>
            <a:ext cx="7734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9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 round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086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P-box expands 32 bits to 48 bits and permutes</a:t>
            </a:r>
          </a:p>
          <a:p>
            <a:r>
              <a:rPr lang="en-US" dirty="0"/>
              <a:t>8 S-Boxes: </a:t>
            </a:r>
          </a:p>
          <a:p>
            <a:pPr lvl="1"/>
            <a:r>
              <a:rPr lang="en-US" dirty="0"/>
              <a:t>Each a 6-bit to 4-bit lookup table</a:t>
            </a:r>
          </a:p>
          <a:p>
            <a:r>
              <a:rPr lang="en-US" dirty="0"/>
              <a:t>XOR in round key</a:t>
            </a:r>
          </a:p>
          <a:p>
            <a:pPr lvl="1"/>
            <a:r>
              <a:rPr lang="en-US" dirty="0"/>
              <a:t>16 48-bit round keys derived via key schedule from 56 bit key deterministically</a:t>
            </a:r>
          </a:p>
          <a:p>
            <a:r>
              <a:rPr lang="en-US" dirty="0"/>
              <a:t>How S-boxes chosen? Why particular permutations?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9601200" y="736483"/>
            <a:ext cx="164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[Matsui 1993]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Approximate E</a:t>
            </a:r>
            <a:r>
              <a:rPr lang="en-US" sz="2800" baseline="-25000" dirty="0"/>
              <a:t>K</a:t>
            </a:r>
            <a:r>
              <a:rPr lang="en-US" sz="2800" dirty="0"/>
              <a:t> by linear </a:t>
            </a:r>
            <a:r>
              <a:rPr lang="en-US" sz="2800" dirty="0" err="1"/>
              <a:t>boolean</a:t>
            </a:r>
            <a:r>
              <a:rPr lang="en-US" sz="2800" dirty="0"/>
              <a:t> function satisfied w/ probability different from ½ (over choice of random message)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/>
              <p:nvPr/>
            </p:nvSpPr>
            <p:spPr>
              <a:xfrm>
                <a:off x="563881" y="2259353"/>
                <a:ext cx="9688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For string X and set 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800" dirty="0"/>
                  <a:t> {0,…,n-1}, let X[S] =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1" y="2259353"/>
                <a:ext cx="9688568" cy="523220"/>
              </a:xfrm>
              <a:prstGeom prst="rect">
                <a:avLst/>
              </a:prstGeom>
              <a:blipFill>
                <a:blip r:embed="rId2"/>
                <a:stretch>
                  <a:fillRect l="-117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85542BA9-28F9-0F49-AEA4-C28923F3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2349500"/>
            <a:ext cx="749300" cy="62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36E643-9A93-6F49-B706-3460593E7976}"/>
              </a:ext>
            </a:extLst>
          </p:cNvPr>
          <p:cNvSpPr txBox="1"/>
          <p:nvPr/>
        </p:nvSpPr>
        <p:spPr>
          <a:xfrm>
            <a:off x="609600" y="3025121"/>
            <a:ext cx="4950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know S</a:t>
            </a:r>
            <a:r>
              <a:rPr lang="en-US" sz="2400" baseline="-25000" dirty="0"/>
              <a:t>m </a:t>
            </a:r>
            <a:r>
              <a:rPr lang="en-US" sz="2400" dirty="0"/>
              <a:t>, S</a:t>
            </a:r>
            <a:r>
              <a:rPr lang="en-US" sz="2400" baseline="-25000" dirty="0"/>
              <a:t>c </a:t>
            </a:r>
            <a:r>
              <a:rPr lang="en-US" sz="2400" dirty="0"/>
              <a:t>, </a:t>
            </a:r>
            <a:r>
              <a:rPr lang="en-US" sz="2400" dirty="0" err="1"/>
              <a:t>S</a:t>
            </a:r>
            <a:r>
              <a:rPr lang="en-US" sz="2400" baseline="-25000" dirty="0" err="1"/>
              <a:t>k</a:t>
            </a:r>
            <a:r>
              <a:rPr lang="en-US" sz="2400" dirty="0"/>
              <a:t>  such that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2148986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4071610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D8EF44-CBB9-E34E-A4B2-B3F32F17720C}"/>
              </a:ext>
            </a:extLst>
          </p:cNvPr>
          <p:cNvSpPr txBox="1"/>
          <p:nvPr/>
        </p:nvSpPr>
        <p:spPr>
          <a:xfrm>
            <a:off x="609600" y="4572000"/>
            <a:ext cx="537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C = E</a:t>
            </a:r>
            <a:r>
              <a:rPr lang="en-US" sz="2400" baseline="-25000" dirty="0"/>
              <a:t>K</a:t>
            </a:r>
            <a:r>
              <a:rPr lang="en-US" sz="2400" dirty="0"/>
              <a:t>(M) and M chosen uniformly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6A0FFF-3935-6E46-A446-27FD92C5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636265"/>
            <a:ext cx="5905700" cy="7465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860358-BF8A-1B48-B123-ED441B8A9CDE}"/>
              </a:ext>
            </a:extLst>
          </p:cNvPr>
          <p:cNvSpPr txBox="1"/>
          <p:nvPr/>
        </p:nvSpPr>
        <p:spPr>
          <a:xfrm>
            <a:off x="613611" y="5496060"/>
            <a:ext cx="849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this allows recovering 1 bit of K using </a:t>
            </a:r>
            <a:r>
              <a:rPr lang="en-US" sz="2400" b="1" i="1" dirty="0"/>
              <a:t>known plaintext attack</a:t>
            </a:r>
          </a:p>
        </p:txBody>
      </p:sp>
    </p:spTree>
    <p:extLst>
      <p:ext uri="{BB962C8B-B14F-4D97-AF65-F5344CB8AC3E}">
        <p14:creationId xmlns:p14="http://schemas.microsoft.com/office/powerpoint/2010/main" val="22188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cryptanalysis: recovering one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 M</a:t>
            </a:r>
            <a:r>
              <a:rPr lang="en-US" sz="2800" baseline="-25000" dirty="0"/>
              <a:t>1</a:t>
            </a:r>
            <a:r>
              <a:rPr lang="en-US" sz="2800" dirty="0"/>
              <a:t> , … , </a:t>
            </a:r>
            <a:r>
              <a:rPr lang="en-US" sz="2800" dirty="0" err="1"/>
              <a:t>M</a:t>
            </a:r>
            <a:r>
              <a:rPr lang="en-US" sz="2800" baseline="-25000" dirty="0" err="1"/>
              <a:t>q</a:t>
            </a:r>
            <a:r>
              <a:rPr lang="en-US" sz="2800" baseline="-25000" dirty="0"/>
              <a:t> </a:t>
            </a:r>
            <a:r>
              <a:rPr lang="en-US" sz="2800" dirty="0"/>
              <a:t>be uniform messages, C</a:t>
            </a:r>
            <a:r>
              <a:rPr lang="en-US" sz="2800" baseline="-25000" dirty="0"/>
              <a:t>i </a:t>
            </a:r>
            <a:r>
              <a:rPr lang="en-US" sz="2800" dirty="0"/>
              <a:t>= E</a:t>
            </a:r>
            <a:r>
              <a:rPr lang="en-US" sz="2800" baseline="-25000" dirty="0"/>
              <a:t>K</a:t>
            </a:r>
            <a:r>
              <a:rPr lang="en-US" sz="2800" dirty="0"/>
              <a:t>(M</a:t>
            </a:r>
            <a:r>
              <a:rPr lang="en-US" sz="2800" baseline="-25000" dirty="0"/>
              <a:t>i</a:t>
            </a:r>
            <a:r>
              <a:rPr lang="en-US" sz="28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/>
              <p:nvPr/>
            </p:nvSpPr>
            <p:spPr>
              <a:xfrm>
                <a:off x="563881" y="2795291"/>
                <a:ext cx="9688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 K[</a:t>
                </a:r>
                <a:r>
                  <a:rPr lang="en-US" sz="2800" dirty="0" err="1"/>
                  <a:t>S</a:t>
                </a:r>
                <a:r>
                  <a:rPr lang="en-US" sz="2800" baseline="-25000" dirty="0" err="1"/>
                  <a:t>k</a:t>
                </a:r>
                <a:r>
                  <a:rPr lang="en-US" sz="2800" dirty="0"/>
                  <a:t>] = Maj( { M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[S</a:t>
                </a:r>
                <a:r>
                  <a:rPr lang="en-US" sz="2800" baseline="-25000" dirty="0"/>
                  <a:t>m</a:t>
                </a:r>
                <a:r>
                  <a:rPr lang="en-US" sz="2800" dirty="0"/>
                  <a:t>]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800" dirty="0"/>
                  <a:t> C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[S</a:t>
                </a:r>
                <a:r>
                  <a:rPr lang="en-US" sz="2800" baseline="-25000" dirty="0"/>
                  <a:t>c</a:t>
                </a:r>
                <a:r>
                  <a:rPr lang="en-US" sz="2800" dirty="0"/>
                  <a:t>] }</a:t>
                </a:r>
                <a:r>
                  <a:rPr lang="en-US" sz="2800" baseline="-25000" dirty="0" err="1"/>
                  <a:t>i</a:t>
                </a:r>
                <a:r>
                  <a:rPr lang="en-US" sz="2800" dirty="0"/>
                  <a:t> 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1" y="2795291"/>
                <a:ext cx="9688568" cy="523220"/>
              </a:xfrm>
              <a:prstGeom prst="rect">
                <a:avLst/>
              </a:prstGeom>
              <a:blipFill>
                <a:blip r:embed="rId2"/>
                <a:stretch>
                  <a:fillRect l="-1178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2148986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4071610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023A2-2241-1D4E-BDFD-E728EDE1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733800"/>
            <a:ext cx="8369319" cy="1596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E53CE-69CC-C849-9C66-CE0530B72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261426"/>
            <a:ext cx="6176719" cy="7807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6E9D35-E946-0642-957E-78F650A51FC1}"/>
              </a:ext>
            </a:extLst>
          </p:cNvPr>
          <p:cNvSpPr txBox="1"/>
          <p:nvPr/>
        </p:nvSpPr>
        <p:spPr>
          <a:xfrm>
            <a:off x="8236850" y="5783578"/>
            <a:ext cx="1911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Chernoff bound!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64AEB8-58CF-7445-ABFB-0BF8F8700572}"/>
              </a:ext>
            </a:extLst>
          </p:cNvPr>
          <p:cNvCxnSpPr/>
          <p:nvPr/>
        </p:nvCxnSpPr>
        <p:spPr>
          <a:xfrm flipH="1" flipV="1">
            <a:off x="8229600" y="5346822"/>
            <a:ext cx="304800" cy="39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7EECA7-E5F8-9545-A81E-2A39D3A17765}"/>
              </a:ext>
            </a:extLst>
          </p:cNvPr>
          <p:cNvSpPr txBox="1"/>
          <p:nvPr/>
        </p:nvSpPr>
        <p:spPr>
          <a:xfrm>
            <a:off x="7794100" y="144780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21803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023A2-2241-1D4E-BDFD-E728EDE1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01" y="381000"/>
            <a:ext cx="8369319" cy="159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56EC0-A6BF-9C4A-8219-D3A9F922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416300"/>
            <a:ext cx="7734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0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to determine a good linear approximation of cipher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9A1E03-90CA-5A45-A58F-A591DE579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2B4814-64EA-2443-88C1-C82A15897D5F}"/>
              </a:ext>
            </a:extLst>
          </p:cNvPr>
          <p:cNvSpPr txBox="1"/>
          <p:nvPr/>
        </p:nvSpPr>
        <p:spPr>
          <a:xfrm>
            <a:off x="563881" y="327660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DES, only non-linearity is due to S-boxes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EE1D3E-B745-6145-BC11-FA9A6F9B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886200"/>
            <a:ext cx="69723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1B743-D984-A142-BEA8-9C64B801A0AB}"/>
              </a:ext>
            </a:extLst>
          </p:cNvPr>
          <p:cNvSpPr txBox="1"/>
          <p:nvPr/>
        </p:nvSpPr>
        <p:spPr>
          <a:xfrm>
            <a:off x="563881" y="617220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we find linear approximation of S-Box?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2341E3-B696-784C-B0CF-8EEC59A1B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261426"/>
            <a:ext cx="6176719" cy="7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3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45233</TotalTime>
  <Words>1907</Words>
  <Application>Microsoft Macintosh PowerPoint</Application>
  <PresentationFormat>Widescreen</PresentationFormat>
  <Paragraphs>466</Paragraphs>
  <Slides>46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Cambria Math</vt:lpstr>
      <vt:lpstr>MyTheme</vt:lpstr>
      <vt:lpstr>CS 6831 Designing Secure Cryptography</vt:lpstr>
      <vt:lpstr>Practical block ciphers and cryptanalysis</vt:lpstr>
      <vt:lpstr>Block ciphers built in practice</vt:lpstr>
      <vt:lpstr>Data encryption standard (DES)</vt:lpstr>
      <vt:lpstr>DES round functions</vt:lpstr>
      <vt:lpstr>Linear cryptanalysis</vt:lpstr>
      <vt:lpstr>Linear cryptanalysis: recovering one bit</vt:lpstr>
      <vt:lpstr>PowerPoint Presentation</vt:lpstr>
      <vt:lpstr>Finding linear approximations</vt:lpstr>
      <vt:lpstr>Finding linear approximations</vt:lpstr>
      <vt:lpstr>PowerPoint Presentation</vt:lpstr>
      <vt:lpstr>Finding linear approximations</vt:lpstr>
      <vt:lpstr>Finding linear approximations</vt:lpstr>
      <vt:lpstr>Recovering many key bits</vt:lpstr>
      <vt:lpstr>Recovering many key bits</vt:lpstr>
      <vt:lpstr>Differential cryptanalysis</vt:lpstr>
      <vt:lpstr>Best attacks against DES</vt:lpstr>
      <vt:lpstr>2DES and 3DES</vt:lpstr>
      <vt:lpstr>2DES and 3DES</vt:lpstr>
      <vt:lpstr>AES competition</vt:lpstr>
      <vt:lpstr>Advanced Encryption Standard (AES)</vt:lpstr>
      <vt:lpstr>Abstract block cipher designs</vt:lpstr>
      <vt:lpstr>Key-alternating ciphers: theory</vt:lpstr>
      <vt:lpstr>Advanced Encryption Standard (AES)</vt:lpstr>
      <vt:lpstr>Best attacks against AES</vt:lpstr>
      <vt:lpstr>Side-channel attacks</vt:lpstr>
      <vt:lpstr>ARX ciphers</vt:lpstr>
      <vt:lpstr>Moving forward</vt:lpstr>
      <vt:lpstr>PowerPoint Presentation</vt:lpstr>
      <vt:lpstr>How to analyze block cipher security?</vt:lpstr>
      <vt:lpstr>How to analyze block cipher security?</vt:lpstr>
      <vt:lpstr>Linear cryptanalysis</vt:lpstr>
      <vt:lpstr>PowerPoint Presentation</vt:lpstr>
      <vt:lpstr>Differential cryptanalysis</vt:lpstr>
      <vt:lpstr>Linear cryptanalysis</vt:lpstr>
      <vt:lpstr>Things to cover</vt:lpstr>
      <vt:lpstr>PowerPoint Presentation</vt:lpstr>
      <vt:lpstr>PowerPoint Presentation</vt:lpstr>
      <vt:lpstr>PowerPoint Presentation</vt:lpstr>
      <vt:lpstr>Towards message privacy definitions</vt:lpstr>
      <vt:lpstr>OTP otIND security</vt:lpstr>
      <vt:lpstr>Shannon’s theorem</vt:lpstr>
      <vt:lpstr>PowerPoint Presentation</vt:lpstr>
      <vt:lpstr>Linear cryptanalysis</vt:lpstr>
      <vt:lpstr>Recovering one bit of the key</vt:lpstr>
      <vt:lpstr>Finding linear approximations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730</cp:revision>
  <cp:lastPrinted>2019-01-23T18:40:35Z</cp:lastPrinted>
  <dcterms:created xsi:type="dcterms:W3CDTF">2017-09-22T05:03:35Z</dcterms:created>
  <dcterms:modified xsi:type="dcterms:W3CDTF">2019-02-04T18:37:26Z</dcterms:modified>
</cp:coreProperties>
</file>